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Lst>
  <p:notesMasterIdLst>
    <p:notesMasterId r:id="rId19"/>
  </p:notesMasterIdLst>
  <p:sldIdLst>
    <p:sldId id="392" r:id="rId5"/>
    <p:sldId id="394" r:id="rId6"/>
    <p:sldId id="390" r:id="rId7"/>
    <p:sldId id="410" r:id="rId8"/>
    <p:sldId id="395" r:id="rId9"/>
    <p:sldId id="396" r:id="rId10"/>
    <p:sldId id="405" r:id="rId11"/>
    <p:sldId id="406" r:id="rId12"/>
    <p:sldId id="407" r:id="rId13"/>
    <p:sldId id="389" r:id="rId14"/>
    <p:sldId id="408" r:id="rId15"/>
    <p:sldId id="409" r:id="rId16"/>
    <p:sldId id="402" r:id="rId17"/>
    <p:sldId id="391" r:id="rId18"/>
  </p:sldIdLst>
  <p:sldSz cx="16256000" cy="9144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ark Version" id="{9F973C8D-940B-EC4B-BF20-D74555F42833}">
          <p14:sldIdLst>
            <p14:sldId id="392"/>
            <p14:sldId id="394"/>
            <p14:sldId id="390"/>
            <p14:sldId id="410"/>
            <p14:sldId id="395"/>
            <p14:sldId id="396"/>
            <p14:sldId id="405"/>
            <p14:sldId id="406"/>
            <p14:sldId id="407"/>
            <p14:sldId id="389"/>
            <p14:sldId id="408"/>
            <p14:sldId id="409"/>
            <p14:sldId id="402"/>
            <p14:sldId id="391"/>
          </p14:sldIdLst>
        </p14:section>
        <p14:section name="Light Version" id="{3C1D372E-8ABA-2542-B719-B38023FA0E89}">
          <p14:sldIdLst/>
        </p14:section>
      </p14:sectionLst>
    </p:ext>
    <p:ext uri="{EFAFB233-063F-42B5-8137-9DF3F51BA10A}">
      <p15:sldGuideLst xmlns:p15="http://schemas.microsoft.com/office/powerpoint/2012/main">
        <p15:guide id="1" orient="horz" pos="4752" userDrawn="1">
          <p15:clr>
            <a:srgbClr val="A4A3A4"/>
          </p15:clr>
        </p15:guide>
        <p15:guide id="2" pos="5120" userDrawn="1">
          <p15:clr>
            <a:srgbClr val="A4A3A4"/>
          </p15:clr>
        </p15:guide>
        <p15:guide id="3" orient="horz" pos="5640" userDrawn="1">
          <p15:clr>
            <a:srgbClr val="A4A3A4"/>
          </p15:clr>
        </p15:guide>
        <p15:guide id="4" orient="horz" pos="144" userDrawn="1">
          <p15:clr>
            <a:srgbClr val="A4A3A4"/>
          </p15:clr>
        </p15:guide>
        <p15:guide id="5" pos="80" userDrawn="1">
          <p15:clr>
            <a:srgbClr val="A4A3A4"/>
          </p15:clr>
        </p15:guide>
        <p15:guide id="6" pos="10160" userDrawn="1">
          <p15:clr>
            <a:srgbClr val="A4A3A4"/>
          </p15:clr>
        </p15:guide>
        <p15:guide id="7" pos="2384" userDrawn="1">
          <p15:clr>
            <a:srgbClr val="A4A3A4"/>
          </p15:clr>
        </p15:guide>
        <p15:guide id="8" pos="785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EB3090F-3144-5E3C-65C1-1A60DE2C447C}" name="Audrey Pinn" initials="" userId="S::Audrey.Pinn@optimum.com::91074fbf-3aec-4896-8fd0-d63fc9659bea" providerId="AD"/>
  <p188:author id="{7B930421-691E-832F-662E-A11B4730BC8F}" name="Patty Blount" initials="PB" userId="S::patricia.blount@alticeusa.com::c4487a80-e65d-403f-814c-8c8e4113e7d8" providerId="AD"/>
  <p188:author id="{46E32642-E4DF-BE96-6FF2-DE66CB8027CA}" name="Christine Normil-Scarbrough" initials="CN" userId="S::Christine.Normil-Scarbrough@AlticeUSA.com::c8ae3a6a-25f7-4e43-9610-8e851cd15e33" providerId="AD"/>
  <p188:author id="{0113EF64-53A0-D13F-E2D0-50F9BA6FDC0B}" name="Julie Amadeo" initials="JA" userId="S::julie.amadeo@optimum.com::184f1702-ab04-4a3a-8474-60132d904ad1" providerId="AD"/>
  <p188:author id="{A7EAF69A-6CA3-B965-1F1A-BD9EACD960EB}" name="Joe Pulido" initials="" userId="S::joe.pulido@AlticeUSA.com::41efb30a-389f-428b-85d6-03aa05f89e66" providerId="AD"/>
  <p188:author id="{4B3E38A2-7887-C5BA-BC05-17A43A6916AD}" name="Trumpower, Rachelle" initials="RT" userId="S::Rachelle.Trumpower@asurion.com::819c8f23-56c5-4278-9ccb-db1f3a4bdc46" providerId="AD"/>
  <p188:author id="{661984D9-C50D-53C8-EB59-2845FD264769}" name="Nisha Pierce" initials="NP" userId="S::nisha.pierce@alticeusa.com::ea467ef1-05b7-47ff-980b-0a3281417654" providerId="AD"/>
  <p188:author id="{94953CE5-7423-498C-4E0D-1EB9442810E2}" name="Kristin Schmitz (Ext)" initials="KS" userId="S::kristin.schmitz@AlticeUSA.com::c7af37ba-d67b-4f7e-941f-080e04b46df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CB4"/>
    <a:srgbClr val="04246D"/>
    <a:srgbClr val="FF6E00"/>
    <a:srgbClr val="FFFFFF"/>
    <a:srgbClr val="002368"/>
    <a:srgbClr val="0052FE"/>
    <a:srgbClr val="0F243E"/>
    <a:srgbClr val="F2F2F1"/>
    <a:srgbClr val="004BE2"/>
    <a:srgbClr val="C9D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44" y="90"/>
      </p:cViewPr>
      <p:guideLst>
        <p:guide orient="horz" pos="4752"/>
        <p:guide pos="5120"/>
        <p:guide orient="horz" pos="5640"/>
        <p:guide orient="horz" pos="144"/>
        <p:guide pos="80"/>
        <p:guide pos="10160"/>
        <p:guide pos="2384"/>
        <p:guide pos="7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226803-8274-FF43-A609-F4CE4186A37B}" type="datetimeFigureOut">
              <a:rPr lang="en-US" smtClean="0"/>
              <a:t>5/21/2025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73CC54-F5EB-F347-86FC-ACD38D0F28CB}" type="slidenum">
              <a:rPr lang="en-US" smtClean="0"/>
              <a:t>‹#›</a:t>
            </a:fld>
            <a:endParaRPr lang="en-US"/>
          </a:p>
        </p:txBody>
      </p:sp>
    </p:spTree>
    <p:extLst>
      <p:ext uri="{BB962C8B-B14F-4D97-AF65-F5344CB8AC3E}">
        <p14:creationId xmlns:p14="http://schemas.microsoft.com/office/powerpoint/2010/main" val="3591287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EC24D-EDBB-7980-379A-23245F1305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7865BF-CB5E-C1E8-93EB-D64D606E92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8A36F9-04CF-C151-CC1E-1AFD9B3CDD9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B7D037E-BBF1-74E9-5102-602C7EFAC6E8}"/>
              </a:ext>
            </a:extLst>
          </p:cNvPr>
          <p:cNvSpPr>
            <a:spLocks noGrp="1"/>
          </p:cNvSpPr>
          <p:nvPr>
            <p:ph type="sldNum" sz="quarter" idx="5"/>
          </p:nvPr>
        </p:nvSpPr>
        <p:spPr/>
        <p:txBody>
          <a:bodyPr/>
          <a:lstStyle/>
          <a:p>
            <a:fld id="{1773CC54-F5EB-F347-86FC-ACD38D0F28CB}" type="slidenum">
              <a:rPr lang="en-US" smtClean="0"/>
              <a:t>2</a:t>
            </a:fld>
            <a:endParaRPr lang="en-US"/>
          </a:p>
        </p:txBody>
      </p:sp>
    </p:spTree>
    <p:extLst>
      <p:ext uri="{BB962C8B-B14F-4D97-AF65-F5344CB8AC3E}">
        <p14:creationId xmlns:p14="http://schemas.microsoft.com/office/powerpoint/2010/main" val="2765806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46149-258D-714D-72B5-0776A559B3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7F62F3-9451-C4D8-8981-0AB1407860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927939-F7BB-AE1C-4CBD-DED0F895AF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803803-FBAC-2919-DC71-C70CA311522A}"/>
              </a:ext>
            </a:extLst>
          </p:cNvPr>
          <p:cNvSpPr>
            <a:spLocks noGrp="1"/>
          </p:cNvSpPr>
          <p:nvPr>
            <p:ph type="sldNum" sz="quarter" idx="5"/>
          </p:nvPr>
        </p:nvSpPr>
        <p:spPr/>
        <p:txBody>
          <a:bodyPr/>
          <a:lstStyle/>
          <a:p>
            <a:fld id="{1773CC54-F5EB-F347-86FC-ACD38D0F28CB}" type="slidenum">
              <a:rPr lang="en-US" smtClean="0"/>
              <a:t>12</a:t>
            </a:fld>
            <a:endParaRPr lang="en-US"/>
          </a:p>
        </p:txBody>
      </p:sp>
    </p:spTree>
    <p:extLst>
      <p:ext uri="{BB962C8B-B14F-4D97-AF65-F5344CB8AC3E}">
        <p14:creationId xmlns:p14="http://schemas.microsoft.com/office/powerpoint/2010/main" val="2993803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6FEFC-B85D-3AA1-C8A2-717877A893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33D9A9-1BBE-8C05-28A9-BAF177730D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38899E-AA49-5D3F-0D15-EDB26383BC7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286BA8C-D795-CA7A-4534-04F7DCF76530}"/>
              </a:ext>
            </a:extLst>
          </p:cNvPr>
          <p:cNvSpPr>
            <a:spLocks noGrp="1"/>
          </p:cNvSpPr>
          <p:nvPr>
            <p:ph type="sldNum" sz="quarter" idx="5"/>
          </p:nvPr>
        </p:nvSpPr>
        <p:spPr/>
        <p:txBody>
          <a:bodyPr/>
          <a:lstStyle/>
          <a:p>
            <a:fld id="{1773CC54-F5EB-F347-86FC-ACD38D0F28CB}" type="slidenum">
              <a:rPr lang="en-US" smtClean="0"/>
              <a:t>13</a:t>
            </a:fld>
            <a:endParaRPr lang="en-US"/>
          </a:p>
        </p:txBody>
      </p:sp>
    </p:spTree>
    <p:extLst>
      <p:ext uri="{BB962C8B-B14F-4D97-AF65-F5344CB8AC3E}">
        <p14:creationId xmlns:p14="http://schemas.microsoft.com/office/powerpoint/2010/main" val="2421774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73CC54-F5EB-F347-86FC-ACD38D0F28CB}" type="slidenum">
              <a:rPr lang="en-US" smtClean="0"/>
              <a:t>4</a:t>
            </a:fld>
            <a:endParaRPr lang="en-US"/>
          </a:p>
        </p:txBody>
      </p:sp>
    </p:spTree>
    <p:extLst>
      <p:ext uri="{BB962C8B-B14F-4D97-AF65-F5344CB8AC3E}">
        <p14:creationId xmlns:p14="http://schemas.microsoft.com/office/powerpoint/2010/main" val="4164126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DD358-2949-2DD8-84BA-215A42E034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4FEFED-8185-DB43-C09F-F65DA6B511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981D0C-734E-DB98-C6FA-2E2A5D3080E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A3F834E-CD3A-93FD-ADCF-61C31591CAD6}"/>
              </a:ext>
            </a:extLst>
          </p:cNvPr>
          <p:cNvSpPr>
            <a:spLocks noGrp="1"/>
          </p:cNvSpPr>
          <p:nvPr>
            <p:ph type="sldNum" sz="quarter" idx="5"/>
          </p:nvPr>
        </p:nvSpPr>
        <p:spPr/>
        <p:txBody>
          <a:bodyPr/>
          <a:lstStyle/>
          <a:p>
            <a:fld id="{1773CC54-F5EB-F347-86FC-ACD38D0F28CB}" type="slidenum">
              <a:rPr lang="en-US" smtClean="0"/>
              <a:t>5</a:t>
            </a:fld>
            <a:endParaRPr lang="en-US"/>
          </a:p>
        </p:txBody>
      </p:sp>
    </p:spTree>
    <p:extLst>
      <p:ext uri="{BB962C8B-B14F-4D97-AF65-F5344CB8AC3E}">
        <p14:creationId xmlns:p14="http://schemas.microsoft.com/office/powerpoint/2010/main" val="2793574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5E5C3-2197-C36D-7237-14AEED4B78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4F7537-674E-C92F-F7F1-57D6EDFC8D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394E20-23F0-78DC-6E2A-3593AD3AC9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E50FCD2-DB1F-F554-3D4C-60E8D4AEC30D}"/>
              </a:ext>
            </a:extLst>
          </p:cNvPr>
          <p:cNvSpPr>
            <a:spLocks noGrp="1"/>
          </p:cNvSpPr>
          <p:nvPr>
            <p:ph type="sldNum" sz="quarter" idx="5"/>
          </p:nvPr>
        </p:nvSpPr>
        <p:spPr/>
        <p:txBody>
          <a:bodyPr/>
          <a:lstStyle/>
          <a:p>
            <a:fld id="{1773CC54-F5EB-F347-86FC-ACD38D0F28CB}" type="slidenum">
              <a:rPr lang="en-US" smtClean="0"/>
              <a:t>6</a:t>
            </a:fld>
            <a:endParaRPr lang="en-US"/>
          </a:p>
        </p:txBody>
      </p:sp>
    </p:spTree>
    <p:extLst>
      <p:ext uri="{BB962C8B-B14F-4D97-AF65-F5344CB8AC3E}">
        <p14:creationId xmlns:p14="http://schemas.microsoft.com/office/powerpoint/2010/main" val="2332990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8DF1D-B7A5-877F-784E-3EF8675215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85E1F7-783B-BB13-5F86-09C3AA8C8C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F85DE0-5BCC-9745-D8E2-638B60A83B2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D49B801-3467-E2F0-C184-32A3C1FA56CB}"/>
              </a:ext>
            </a:extLst>
          </p:cNvPr>
          <p:cNvSpPr>
            <a:spLocks noGrp="1"/>
          </p:cNvSpPr>
          <p:nvPr>
            <p:ph type="sldNum" sz="quarter" idx="5"/>
          </p:nvPr>
        </p:nvSpPr>
        <p:spPr/>
        <p:txBody>
          <a:bodyPr/>
          <a:lstStyle/>
          <a:p>
            <a:fld id="{1773CC54-F5EB-F347-86FC-ACD38D0F28CB}" type="slidenum">
              <a:rPr lang="en-US" smtClean="0"/>
              <a:t>7</a:t>
            </a:fld>
            <a:endParaRPr lang="en-US"/>
          </a:p>
        </p:txBody>
      </p:sp>
    </p:spTree>
    <p:extLst>
      <p:ext uri="{BB962C8B-B14F-4D97-AF65-F5344CB8AC3E}">
        <p14:creationId xmlns:p14="http://schemas.microsoft.com/office/powerpoint/2010/main" val="2748549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EA5CB-A627-6212-1383-575612D37A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417F4A-58A3-7D14-D6F5-2C34F8A21F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4247AD-A6DE-650B-DBAF-D63A1CA966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A9B6C1-1B0B-0711-35B4-3CD208E06F5B}"/>
              </a:ext>
            </a:extLst>
          </p:cNvPr>
          <p:cNvSpPr>
            <a:spLocks noGrp="1"/>
          </p:cNvSpPr>
          <p:nvPr>
            <p:ph type="sldNum" sz="quarter" idx="5"/>
          </p:nvPr>
        </p:nvSpPr>
        <p:spPr/>
        <p:txBody>
          <a:bodyPr/>
          <a:lstStyle/>
          <a:p>
            <a:fld id="{1773CC54-F5EB-F347-86FC-ACD38D0F28CB}" type="slidenum">
              <a:rPr lang="en-US" smtClean="0"/>
              <a:t>8</a:t>
            </a:fld>
            <a:endParaRPr lang="en-US"/>
          </a:p>
        </p:txBody>
      </p:sp>
    </p:spTree>
    <p:extLst>
      <p:ext uri="{BB962C8B-B14F-4D97-AF65-F5344CB8AC3E}">
        <p14:creationId xmlns:p14="http://schemas.microsoft.com/office/powerpoint/2010/main" val="1195453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07E4D-459D-E55A-EA67-759408B3B5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73219B-3308-A982-773E-8A96FB95AC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A85E1B-ECA6-EBB3-A3FA-7CE7B6D6DD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EA6D1A-4DBF-8B7D-3FD1-6AACA282D1CC}"/>
              </a:ext>
            </a:extLst>
          </p:cNvPr>
          <p:cNvSpPr>
            <a:spLocks noGrp="1"/>
          </p:cNvSpPr>
          <p:nvPr>
            <p:ph type="sldNum" sz="quarter" idx="5"/>
          </p:nvPr>
        </p:nvSpPr>
        <p:spPr/>
        <p:txBody>
          <a:bodyPr/>
          <a:lstStyle/>
          <a:p>
            <a:fld id="{1773CC54-F5EB-F347-86FC-ACD38D0F28CB}" type="slidenum">
              <a:rPr lang="en-US" smtClean="0"/>
              <a:t>9</a:t>
            </a:fld>
            <a:endParaRPr lang="en-US"/>
          </a:p>
        </p:txBody>
      </p:sp>
    </p:spTree>
    <p:extLst>
      <p:ext uri="{BB962C8B-B14F-4D97-AF65-F5344CB8AC3E}">
        <p14:creationId xmlns:p14="http://schemas.microsoft.com/office/powerpoint/2010/main" val="2703413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773CC54-F5EB-F347-86FC-ACD38D0F28CB}" type="slidenum">
              <a:rPr lang="en-US" smtClean="0"/>
              <a:t>10</a:t>
            </a:fld>
            <a:endParaRPr lang="en-US"/>
          </a:p>
        </p:txBody>
      </p:sp>
    </p:spTree>
    <p:extLst>
      <p:ext uri="{BB962C8B-B14F-4D97-AF65-F5344CB8AC3E}">
        <p14:creationId xmlns:p14="http://schemas.microsoft.com/office/powerpoint/2010/main" val="18906891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948CB-86C1-55F7-963C-A9C4093C70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5F92DB-88CD-D83C-0744-F678D10649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E10618-A21F-88E7-7A31-D760FC9C36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1A95FF-8FF0-055B-4A10-C79652CDFA27}"/>
              </a:ext>
            </a:extLst>
          </p:cNvPr>
          <p:cNvSpPr>
            <a:spLocks noGrp="1"/>
          </p:cNvSpPr>
          <p:nvPr>
            <p:ph type="sldNum" sz="quarter" idx="5"/>
          </p:nvPr>
        </p:nvSpPr>
        <p:spPr/>
        <p:txBody>
          <a:bodyPr/>
          <a:lstStyle/>
          <a:p>
            <a:fld id="{1773CC54-F5EB-F347-86FC-ACD38D0F28CB}" type="slidenum">
              <a:rPr lang="en-US" smtClean="0"/>
              <a:t>11</a:t>
            </a:fld>
            <a:endParaRPr lang="en-US"/>
          </a:p>
        </p:txBody>
      </p:sp>
    </p:spTree>
    <p:extLst>
      <p:ext uri="{BB962C8B-B14F-4D97-AF65-F5344CB8AC3E}">
        <p14:creationId xmlns:p14="http://schemas.microsoft.com/office/powerpoint/2010/main" val="1974607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032000" y="1496484"/>
            <a:ext cx="12192000" cy="3183467"/>
          </a:xfrm>
        </p:spPr>
        <p:txBody>
          <a:bodyPr anchor="b"/>
          <a:lstStyle>
            <a:lvl1pPr algn="ctr">
              <a:defRPr sz="8000"/>
            </a:lvl1pPr>
          </a:lstStyle>
          <a:p>
            <a:r>
              <a:rPr lang="en-US"/>
              <a:t>Click to edit Master title style</a:t>
            </a:r>
          </a:p>
        </p:txBody>
      </p:sp>
      <p:sp>
        <p:nvSpPr>
          <p:cNvPr id="3" name="Subtitle 2"/>
          <p:cNvSpPr>
            <a:spLocks noGrp="1"/>
          </p:cNvSpPr>
          <p:nvPr>
            <p:ph type="subTitle" idx="1"/>
          </p:nvPr>
        </p:nvSpPr>
        <p:spPr>
          <a:xfrm>
            <a:off x="2032000" y="4802717"/>
            <a:ext cx="12192000" cy="220768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p:cNvSpPr>
            <a:spLocks noGrp="1"/>
          </p:cNvSpPr>
          <p:nvPr>
            <p:ph type="dt" sz="half" idx="10"/>
          </p:nvPr>
        </p:nvSpPr>
        <p:spPr/>
        <p:txBody>
          <a:bodyPr/>
          <a:lstStyle/>
          <a:p>
            <a:fld id="{DB0161CC-294F-41AE-A710-1E3F6FD628CA}"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E216B3-A6E9-4579-9B0A-A79EC20F6481}" type="slidenum">
              <a:rPr lang="en-US" smtClean="0"/>
              <a:t>‹#›</a:t>
            </a:fld>
            <a:endParaRPr lang="en-US"/>
          </a:p>
        </p:txBody>
      </p:sp>
    </p:spTree>
    <p:extLst>
      <p:ext uri="{BB962C8B-B14F-4D97-AF65-F5344CB8AC3E}">
        <p14:creationId xmlns:p14="http://schemas.microsoft.com/office/powerpoint/2010/main" val="1359900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0161CC-294F-41AE-A710-1E3F6FD628CA}"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E216B3-A6E9-4579-9B0A-A79EC20F6481}" type="slidenum">
              <a:rPr lang="en-US" smtClean="0"/>
              <a:t>‹#›</a:t>
            </a:fld>
            <a:endParaRPr lang="en-US"/>
          </a:p>
        </p:txBody>
      </p:sp>
    </p:spTree>
    <p:extLst>
      <p:ext uri="{BB962C8B-B14F-4D97-AF65-F5344CB8AC3E}">
        <p14:creationId xmlns:p14="http://schemas.microsoft.com/office/powerpoint/2010/main" val="3868255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633200" y="486833"/>
            <a:ext cx="3505200" cy="77491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17600" y="486833"/>
            <a:ext cx="10312400"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0161CC-294F-41AE-A710-1E3F6FD628CA}"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E216B3-A6E9-4579-9B0A-A79EC20F6481}" type="slidenum">
              <a:rPr lang="en-US" smtClean="0"/>
              <a:t>‹#›</a:t>
            </a:fld>
            <a:endParaRPr lang="en-US"/>
          </a:p>
        </p:txBody>
      </p:sp>
    </p:spTree>
    <p:extLst>
      <p:ext uri="{BB962C8B-B14F-4D97-AF65-F5344CB8AC3E}">
        <p14:creationId xmlns:p14="http://schemas.microsoft.com/office/powerpoint/2010/main" val="24585085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bg>
      <p:bgRef idx="1001">
        <a:schemeClr val="bg2"/>
      </p:bgRef>
    </p:bg>
    <p:spTree>
      <p:nvGrpSpPr>
        <p:cNvPr id="1" name=""/>
        <p:cNvGrpSpPr/>
        <p:nvPr/>
      </p:nvGrpSpPr>
      <p:grpSpPr>
        <a:xfrm>
          <a:off x="0" y="0"/>
          <a:ext cx="0" cy="0"/>
          <a:chOff x="0" y="0"/>
          <a:chExt cx="0" cy="0"/>
        </a:xfrm>
      </p:grpSpPr>
      <p:sp>
        <p:nvSpPr>
          <p:cNvPr id="7" name="Picture Placeholder 6"/>
          <p:cNvSpPr>
            <a:spLocks noGrp="1" noChangeAspect="1"/>
          </p:cNvSpPr>
          <p:nvPr>
            <p:ph type="pic" sz="quarter" idx="14"/>
          </p:nvPr>
        </p:nvSpPr>
        <p:spPr>
          <a:xfrm>
            <a:off x="0" y="0"/>
            <a:ext cx="16256000" cy="9144000"/>
          </a:xfrm>
        </p:spPr>
        <p:txBody>
          <a:bodyPr lIns="91440">
            <a:noAutofit/>
          </a:bodyPr>
          <a:lstStyle>
            <a:lvl1pPr algn="ctr">
              <a:defRPr/>
            </a:lvl1pPr>
          </a:lstStyle>
          <a:p>
            <a:r>
              <a:rPr lang="en-US" baseline="0"/>
              <a:t>Click icon to add picture</a:t>
            </a:r>
            <a:endParaRPr lang="en-US"/>
          </a:p>
        </p:txBody>
      </p:sp>
      <p:sp>
        <p:nvSpPr>
          <p:cNvPr id="4" name="Slide Number Placeholder 3"/>
          <p:cNvSpPr>
            <a:spLocks noGrp="1"/>
          </p:cNvSpPr>
          <p:nvPr>
            <p:ph type="sldNum" sz="quarter" idx="12"/>
          </p:nvPr>
        </p:nvSpPr>
        <p:spPr>
          <a:xfrm>
            <a:off x="15663584" y="8620509"/>
            <a:ext cx="575233" cy="486833"/>
          </a:xfrm>
          <a:prstGeom prst="rect">
            <a:avLst/>
          </a:prstGeom>
        </p:spPr>
        <p:txBody>
          <a:bodyPr/>
          <a:lstStyle/>
          <a:p>
            <a:fld id="{5AE1514C-5E56-4738-A1FF-4B1CFD2A3E36}" type="slidenum">
              <a:rPr lang="en-US" smtClean="0"/>
              <a:t>‹#›</a:t>
            </a:fld>
            <a:endParaRPr lang="en-US"/>
          </a:p>
        </p:txBody>
      </p:sp>
      <p:sp>
        <p:nvSpPr>
          <p:cNvPr id="2" name="Title 1"/>
          <p:cNvSpPr>
            <a:spLocks noGrp="1"/>
          </p:cNvSpPr>
          <p:nvPr>
            <p:ph type="title" hasCustomPrompt="1"/>
          </p:nvPr>
        </p:nvSpPr>
        <p:spPr>
          <a:xfrm>
            <a:off x="1288870" y="3423485"/>
            <a:ext cx="11739153" cy="1871327"/>
          </a:xfrm>
          <a:prstGeom prst="rect">
            <a:avLst/>
          </a:prstGeom>
        </p:spPr>
        <p:txBody>
          <a:bodyPr/>
          <a:lstStyle>
            <a:lvl1pPr algn="l">
              <a:defRPr lang="en-US" sz="11733" b="1" i="0" kern="1200" spc="133" dirty="0">
                <a:gradFill>
                  <a:gsLst>
                    <a:gs pos="0">
                      <a:schemeClr val="accent1">
                        <a:lumMod val="5000"/>
                        <a:lumOff val="95000"/>
                      </a:schemeClr>
                    </a:gs>
                    <a:gs pos="100000">
                      <a:srgbClr val="FFFFFF"/>
                    </a:gs>
                  </a:gsLst>
                  <a:lin ang="5400000" scaled="1"/>
                </a:gradFill>
                <a:latin typeface="+mn-lt"/>
                <a:ea typeface="+mn-ea"/>
                <a:cs typeface="Segoe UI Semilight" panose="020B0402040204020203" pitchFamily="34" charset="0"/>
              </a:defRPr>
            </a:lvl1pPr>
          </a:lstStyle>
          <a:p>
            <a:r>
              <a:rPr lang="en-US"/>
              <a:t>CLICK TO EDIT</a:t>
            </a:r>
          </a:p>
        </p:txBody>
      </p:sp>
      <p:sp>
        <p:nvSpPr>
          <p:cNvPr id="5" name="Text Placeholder 4"/>
          <p:cNvSpPr>
            <a:spLocks noGrp="1"/>
          </p:cNvSpPr>
          <p:nvPr>
            <p:ph type="body" sz="quarter" idx="13" hasCustomPrompt="1"/>
          </p:nvPr>
        </p:nvSpPr>
        <p:spPr>
          <a:xfrm>
            <a:off x="2108200" y="5294811"/>
            <a:ext cx="12615333" cy="1009507"/>
          </a:xfrm>
        </p:spPr>
        <p:txBody>
          <a:bodyPr/>
          <a:lstStyle>
            <a:lvl1pPr algn="l">
              <a:defRPr lang="en-US" sz="6400" b="1" i="0" kern="1200" spc="400" dirty="0" smtClean="0">
                <a:gradFill>
                  <a:gsLst>
                    <a:gs pos="0">
                      <a:schemeClr val="accent1">
                        <a:lumMod val="5000"/>
                        <a:lumOff val="95000"/>
                      </a:schemeClr>
                    </a:gs>
                    <a:gs pos="100000">
                      <a:srgbClr val="FFFFFF"/>
                    </a:gs>
                  </a:gsLst>
                  <a:lin ang="5400000" scaled="1"/>
                </a:gradFill>
                <a:latin typeface="+mn-lt"/>
                <a:ea typeface="+mn-ea"/>
                <a:cs typeface="Segoe UI Semilight" panose="020B0402040204020203" pitchFamily="34" charset="0"/>
              </a:defRPr>
            </a:lvl1pPr>
            <a:lvl2pPr algn="l">
              <a:defRPr/>
            </a:lvl2pPr>
            <a:lvl3pPr algn="l">
              <a:defRPr/>
            </a:lvl3pPr>
            <a:lvl4pPr algn="l">
              <a:defRPr/>
            </a:lvl4pPr>
            <a:lvl5pPr algn="l">
              <a:defRPr/>
            </a:lvl5pPr>
          </a:lstStyle>
          <a:p>
            <a:pPr lvl="0"/>
            <a:r>
              <a:rPr lang="en-US"/>
              <a:t>EDIT MASTER TEXT</a:t>
            </a:r>
          </a:p>
        </p:txBody>
      </p:sp>
    </p:spTree>
    <p:extLst>
      <p:ext uri="{BB962C8B-B14F-4D97-AF65-F5344CB8AC3E}">
        <p14:creationId xmlns:p14="http://schemas.microsoft.com/office/powerpoint/2010/main" val="4233000779"/>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0161CC-294F-41AE-A710-1E3F6FD628CA}"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E216B3-A6E9-4579-9B0A-A79EC20F6481}" type="slidenum">
              <a:rPr lang="en-US" smtClean="0"/>
              <a:t>‹#›</a:t>
            </a:fld>
            <a:endParaRPr lang="en-US"/>
          </a:p>
        </p:txBody>
      </p:sp>
    </p:spTree>
    <p:extLst>
      <p:ext uri="{BB962C8B-B14F-4D97-AF65-F5344CB8AC3E}">
        <p14:creationId xmlns:p14="http://schemas.microsoft.com/office/powerpoint/2010/main" val="4266860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9133" y="2279652"/>
            <a:ext cx="14020800" cy="3803649"/>
          </a:xfrm>
        </p:spPr>
        <p:txBody>
          <a:bodyPr anchor="b"/>
          <a:lstStyle>
            <a:lvl1pPr>
              <a:defRPr sz="8000"/>
            </a:lvl1pPr>
          </a:lstStyle>
          <a:p>
            <a:r>
              <a:rPr lang="en-US"/>
              <a:t>Click to edit Master title style</a:t>
            </a:r>
          </a:p>
        </p:txBody>
      </p:sp>
      <p:sp>
        <p:nvSpPr>
          <p:cNvPr id="3" name="Text Placeholder 2"/>
          <p:cNvSpPr>
            <a:spLocks noGrp="1"/>
          </p:cNvSpPr>
          <p:nvPr>
            <p:ph type="body" idx="1"/>
          </p:nvPr>
        </p:nvSpPr>
        <p:spPr>
          <a:xfrm>
            <a:off x="1109133" y="6119285"/>
            <a:ext cx="14020800" cy="2000249"/>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0161CC-294F-41AE-A710-1E3F6FD628CA}"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E216B3-A6E9-4579-9B0A-A79EC20F6481}" type="slidenum">
              <a:rPr lang="en-US" smtClean="0"/>
              <a:t>‹#›</a:t>
            </a:fld>
            <a:endParaRPr lang="en-US"/>
          </a:p>
        </p:txBody>
      </p:sp>
    </p:spTree>
    <p:extLst>
      <p:ext uri="{BB962C8B-B14F-4D97-AF65-F5344CB8AC3E}">
        <p14:creationId xmlns:p14="http://schemas.microsoft.com/office/powerpoint/2010/main" val="1308371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17600" y="2434167"/>
            <a:ext cx="69088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29600" y="2434167"/>
            <a:ext cx="69088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0161CC-294F-41AE-A710-1E3F6FD628CA}" type="datetimeFigureOut">
              <a:rPr lang="en-US" smtClean="0"/>
              <a:t>5/21/2025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E216B3-A6E9-4579-9B0A-A79EC20F6481}" type="slidenum">
              <a:rPr lang="en-US" smtClean="0"/>
              <a:t>‹#›</a:t>
            </a:fld>
            <a:endParaRPr lang="en-US"/>
          </a:p>
        </p:txBody>
      </p:sp>
    </p:spTree>
    <p:extLst>
      <p:ext uri="{BB962C8B-B14F-4D97-AF65-F5344CB8AC3E}">
        <p14:creationId xmlns:p14="http://schemas.microsoft.com/office/powerpoint/2010/main" val="402079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19717" y="486834"/>
            <a:ext cx="14020800" cy="1767417"/>
          </a:xfrm>
        </p:spPr>
        <p:txBody>
          <a:bodyPr/>
          <a:lstStyle/>
          <a:p>
            <a:r>
              <a:rPr lang="en-US"/>
              <a:t>Click to edit Master title style</a:t>
            </a:r>
          </a:p>
        </p:txBody>
      </p:sp>
      <p:sp>
        <p:nvSpPr>
          <p:cNvPr id="3" name="Text Placeholder 2"/>
          <p:cNvSpPr>
            <a:spLocks noGrp="1"/>
          </p:cNvSpPr>
          <p:nvPr>
            <p:ph type="body" idx="1"/>
          </p:nvPr>
        </p:nvSpPr>
        <p:spPr>
          <a:xfrm>
            <a:off x="1119718" y="2241551"/>
            <a:ext cx="6877049"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1119718" y="3340100"/>
            <a:ext cx="6877049"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29600" y="2241551"/>
            <a:ext cx="6910917"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8229600" y="3340100"/>
            <a:ext cx="6910917"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B0161CC-294F-41AE-A710-1E3F6FD628CA}" type="datetimeFigureOut">
              <a:rPr lang="en-US" smtClean="0"/>
              <a:t>5/21/2025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E216B3-A6E9-4579-9B0A-A79EC20F6481}" type="slidenum">
              <a:rPr lang="en-US" smtClean="0"/>
              <a:t>‹#›</a:t>
            </a:fld>
            <a:endParaRPr lang="en-US"/>
          </a:p>
        </p:txBody>
      </p:sp>
    </p:spTree>
    <p:extLst>
      <p:ext uri="{BB962C8B-B14F-4D97-AF65-F5344CB8AC3E}">
        <p14:creationId xmlns:p14="http://schemas.microsoft.com/office/powerpoint/2010/main" val="688629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B0161CC-294F-41AE-A710-1E3F6FD628CA}" type="datetimeFigureOut">
              <a:rPr lang="en-US" smtClean="0"/>
              <a:t>5/21/2025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E216B3-A6E9-4579-9B0A-A79EC20F6481}" type="slidenum">
              <a:rPr lang="en-US" smtClean="0"/>
              <a:t>‹#›</a:t>
            </a:fld>
            <a:endParaRPr lang="en-US"/>
          </a:p>
        </p:txBody>
      </p:sp>
    </p:spTree>
    <p:extLst>
      <p:ext uri="{BB962C8B-B14F-4D97-AF65-F5344CB8AC3E}">
        <p14:creationId xmlns:p14="http://schemas.microsoft.com/office/powerpoint/2010/main" val="3305909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0161CC-294F-41AE-A710-1E3F6FD628CA}" type="datetimeFigureOut">
              <a:rPr lang="en-US" smtClean="0"/>
              <a:t>5/21/2025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E216B3-A6E9-4579-9B0A-A79EC20F6481}" type="slidenum">
              <a:rPr lang="en-US" smtClean="0"/>
              <a:t>‹#›</a:t>
            </a:fld>
            <a:endParaRPr lang="en-US"/>
          </a:p>
        </p:txBody>
      </p:sp>
    </p:spTree>
    <p:extLst>
      <p:ext uri="{BB962C8B-B14F-4D97-AF65-F5344CB8AC3E}">
        <p14:creationId xmlns:p14="http://schemas.microsoft.com/office/powerpoint/2010/main" val="2965428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9718" y="609600"/>
            <a:ext cx="5242983" cy="2133600"/>
          </a:xfrm>
        </p:spPr>
        <p:txBody>
          <a:bodyPr anchor="b"/>
          <a:lstStyle>
            <a:lvl1pPr>
              <a:defRPr sz="4267"/>
            </a:lvl1pPr>
          </a:lstStyle>
          <a:p>
            <a:r>
              <a:rPr lang="en-US"/>
              <a:t>Click to edit Master title style</a:t>
            </a:r>
          </a:p>
        </p:txBody>
      </p:sp>
      <p:sp>
        <p:nvSpPr>
          <p:cNvPr id="3" name="Content Placeholder 2"/>
          <p:cNvSpPr>
            <a:spLocks noGrp="1"/>
          </p:cNvSpPr>
          <p:nvPr>
            <p:ph idx="1"/>
          </p:nvPr>
        </p:nvSpPr>
        <p:spPr>
          <a:xfrm>
            <a:off x="6910917" y="1316567"/>
            <a:ext cx="8229600" cy="64981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19718" y="2743200"/>
            <a:ext cx="5242983"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DB0161CC-294F-41AE-A710-1E3F6FD628CA}" type="datetimeFigureOut">
              <a:rPr lang="en-US" smtClean="0"/>
              <a:t>5/21/2025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E216B3-A6E9-4579-9B0A-A79EC20F6481}" type="slidenum">
              <a:rPr lang="en-US" smtClean="0"/>
              <a:t>‹#›</a:t>
            </a:fld>
            <a:endParaRPr lang="en-US"/>
          </a:p>
        </p:txBody>
      </p:sp>
    </p:spTree>
    <p:extLst>
      <p:ext uri="{BB962C8B-B14F-4D97-AF65-F5344CB8AC3E}">
        <p14:creationId xmlns:p14="http://schemas.microsoft.com/office/powerpoint/2010/main" val="2020002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9718" y="609600"/>
            <a:ext cx="5242983" cy="2133600"/>
          </a:xfrm>
        </p:spPr>
        <p:txBody>
          <a:bodyPr anchor="b"/>
          <a:lstStyle>
            <a:lvl1pPr>
              <a:defRPr sz="4267"/>
            </a:lvl1pPr>
          </a:lstStyle>
          <a:p>
            <a:r>
              <a:rPr lang="en-US"/>
              <a:t>Click to edit Master title style</a:t>
            </a:r>
          </a:p>
        </p:txBody>
      </p:sp>
      <p:sp>
        <p:nvSpPr>
          <p:cNvPr id="3" name="Picture Placeholder 2"/>
          <p:cNvSpPr>
            <a:spLocks noGrp="1" noChangeAspect="1"/>
          </p:cNvSpPr>
          <p:nvPr>
            <p:ph type="pic" idx="1"/>
          </p:nvPr>
        </p:nvSpPr>
        <p:spPr>
          <a:xfrm>
            <a:off x="6910917" y="1316567"/>
            <a:ext cx="8229600" cy="6498167"/>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p>
        </p:txBody>
      </p:sp>
      <p:sp>
        <p:nvSpPr>
          <p:cNvPr id="4" name="Text Placeholder 3"/>
          <p:cNvSpPr>
            <a:spLocks noGrp="1"/>
          </p:cNvSpPr>
          <p:nvPr>
            <p:ph type="body" sz="half" idx="2"/>
          </p:nvPr>
        </p:nvSpPr>
        <p:spPr>
          <a:xfrm>
            <a:off x="1119718" y="2743200"/>
            <a:ext cx="5242983"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DB0161CC-294F-41AE-A710-1E3F6FD628CA}" type="datetimeFigureOut">
              <a:rPr lang="en-US" smtClean="0"/>
              <a:t>5/21/2025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E216B3-A6E9-4579-9B0A-A79EC20F6481}" type="slidenum">
              <a:rPr lang="en-US" smtClean="0"/>
              <a:t>‹#›</a:t>
            </a:fld>
            <a:endParaRPr lang="en-US"/>
          </a:p>
        </p:txBody>
      </p:sp>
    </p:spTree>
    <p:extLst>
      <p:ext uri="{BB962C8B-B14F-4D97-AF65-F5344CB8AC3E}">
        <p14:creationId xmlns:p14="http://schemas.microsoft.com/office/powerpoint/2010/main" val="3734547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17600" y="486834"/>
            <a:ext cx="14020800" cy="176741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17600" y="2434167"/>
            <a:ext cx="14020800"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117600" y="8475134"/>
            <a:ext cx="3657600" cy="486833"/>
          </a:xfrm>
          <a:prstGeom prst="rect">
            <a:avLst/>
          </a:prstGeom>
        </p:spPr>
        <p:txBody>
          <a:bodyPr vert="horz" lIns="91440" tIns="45720" rIns="91440" bIns="45720" rtlCol="0" anchor="ctr"/>
          <a:lstStyle>
            <a:lvl1pPr algn="l">
              <a:defRPr sz="1600">
                <a:solidFill>
                  <a:schemeClr val="tx1">
                    <a:tint val="75000"/>
                  </a:schemeClr>
                </a:solidFill>
              </a:defRPr>
            </a:lvl1pPr>
          </a:lstStyle>
          <a:p>
            <a:fld id="{DB0161CC-294F-41AE-A710-1E3F6FD628CA}" type="datetimeFigureOut">
              <a:rPr lang="en-US" smtClean="0"/>
              <a:t>5/21/2025</a:t>
            </a:fld>
            <a:endParaRPr lang="en-US"/>
          </a:p>
        </p:txBody>
      </p:sp>
      <p:sp>
        <p:nvSpPr>
          <p:cNvPr id="5" name="Footer Placeholder 4"/>
          <p:cNvSpPr>
            <a:spLocks noGrp="1"/>
          </p:cNvSpPr>
          <p:nvPr>
            <p:ph type="ftr" sz="quarter" idx="3"/>
          </p:nvPr>
        </p:nvSpPr>
        <p:spPr>
          <a:xfrm>
            <a:off x="5384800" y="8475134"/>
            <a:ext cx="5486400" cy="48683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480800" y="8475134"/>
            <a:ext cx="3657600" cy="486833"/>
          </a:xfrm>
          <a:prstGeom prst="rect">
            <a:avLst/>
          </a:prstGeom>
        </p:spPr>
        <p:txBody>
          <a:bodyPr vert="horz" lIns="91440" tIns="45720" rIns="91440" bIns="45720" rtlCol="0" anchor="ctr"/>
          <a:lstStyle>
            <a:lvl1pPr algn="r">
              <a:defRPr sz="1600">
                <a:solidFill>
                  <a:schemeClr val="tx1">
                    <a:tint val="75000"/>
                  </a:schemeClr>
                </a:solidFill>
              </a:defRPr>
            </a:lvl1pPr>
          </a:lstStyle>
          <a:p>
            <a:fld id="{97E216B3-A6E9-4579-9B0A-A79EC20F6481}" type="slidenum">
              <a:rPr lang="en-US" smtClean="0"/>
              <a:t>‹#›</a:t>
            </a:fld>
            <a:endParaRPr lang="en-US"/>
          </a:p>
        </p:txBody>
      </p:sp>
      <p:sp>
        <p:nvSpPr>
          <p:cNvPr id="8" name="TextBox 7">
            <a:extLst>
              <a:ext uri="{FF2B5EF4-FFF2-40B4-BE49-F238E27FC236}">
                <a16:creationId xmlns:a16="http://schemas.microsoft.com/office/drawing/2014/main" id="{69F57CF3-2399-D7BA-5243-960B87BA4E58}"/>
              </a:ext>
            </a:extLst>
          </p:cNvPr>
          <p:cNvSpPr txBox="1"/>
          <p:nvPr userDrawn="1">
            <p:extLst>
              <p:ext uri="{1162E1C5-73C7-4A58-AE30-91384D911F3F}">
                <p184:classification xmlns:p184="http://schemas.microsoft.com/office/powerpoint/2018/4/main" val="ftr"/>
              </p:ext>
            </p:extLst>
          </p:nvPr>
        </p:nvSpPr>
        <p:spPr>
          <a:xfrm>
            <a:off x="7704138" y="8958580"/>
            <a:ext cx="869950" cy="121920"/>
          </a:xfrm>
          <a:prstGeom prst="rect">
            <a:avLst/>
          </a:prstGeom>
        </p:spPr>
        <p:txBody>
          <a:bodyPr horzOverflow="overflow" lIns="0" tIns="0" rIns="0" bIns="0">
            <a:spAutoFit/>
          </a:bodyPr>
          <a:lstStyle/>
          <a:p>
            <a:pPr algn="l"/>
            <a:r>
              <a:rPr lang="en-US" sz="8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Asurion Confidential</a:t>
            </a:r>
          </a:p>
        </p:txBody>
      </p:sp>
    </p:spTree>
    <p:extLst>
      <p:ext uri="{BB962C8B-B14F-4D97-AF65-F5344CB8AC3E}">
        <p14:creationId xmlns:p14="http://schemas.microsoft.com/office/powerpoint/2010/main" val="314797750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50" r:id="rId12"/>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54.sv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56.svg"/></Relationships>
</file>

<file path=ppt/slides/_rels/slide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24.svg"/><Relationship Id="rId3" Type="http://schemas.openxmlformats.org/officeDocument/2006/relationships/image" Target="../media/image9.png"/><Relationship Id="rId21" Type="http://schemas.openxmlformats.org/officeDocument/2006/relationships/image" Target="../media/image27.pn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23.png"/><Relationship Id="rId2" Type="http://schemas.openxmlformats.org/officeDocument/2006/relationships/notesSlide" Target="../notesSlides/notesSlide5.xml"/><Relationship Id="rId16" Type="http://schemas.openxmlformats.org/officeDocument/2006/relationships/image" Target="../media/image22.svg"/><Relationship Id="rId20" Type="http://schemas.openxmlformats.org/officeDocument/2006/relationships/image" Target="../media/image26.sv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24" Type="http://schemas.openxmlformats.org/officeDocument/2006/relationships/image" Target="../media/image30.sv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9.png"/><Relationship Id="rId10" Type="http://schemas.openxmlformats.org/officeDocument/2006/relationships/image" Target="../media/image16.svg"/><Relationship Id="rId19" Type="http://schemas.openxmlformats.org/officeDocument/2006/relationships/image" Target="../media/image25.pn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 Id="rId22" Type="http://schemas.openxmlformats.org/officeDocument/2006/relationships/image" Target="../media/image28.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24.svg"/><Relationship Id="rId26" Type="http://schemas.openxmlformats.org/officeDocument/2006/relationships/image" Target="../media/image32.svg"/><Relationship Id="rId39" Type="http://schemas.openxmlformats.org/officeDocument/2006/relationships/image" Target="../media/image45.png"/><Relationship Id="rId3" Type="http://schemas.openxmlformats.org/officeDocument/2006/relationships/image" Target="../media/image9.png"/><Relationship Id="rId21" Type="http://schemas.openxmlformats.org/officeDocument/2006/relationships/image" Target="../media/image27.png"/><Relationship Id="rId34" Type="http://schemas.openxmlformats.org/officeDocument/2006/relationships/image" Target="../media/image40.svg"/><Relationship Id="rId42" Type="http://schemas.openxmlformats.org/officeDocument/2006/relationships/image" Target="../media/image48.sv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23.png"/><Relationship Id="rId25" Type="http://schemas.openxmlformats.org/officeDocument/2006/relationships/image" Target="../media/image31.png"/><Relationship Id="rId33" Type="http://schemas.openxmlformats.org/officeDocument/2006/relationships/image" Target="../media/image39.png"/><Relationship Id="rId38" Type="http://schemas.openxmlformats.org/officeDocument/2006/relationships/image" Target="../media/image44.svg"/><Relationship Id="rId46" Type="http://schemas.openxmlformats.org/officeDocument/2006/relationships/image" Target="../media/image52.svg"/><Relationship Id="rId2" Type="http://schemas.openxmlformats.org/officeDocument/2006/relationships/notesSlide" Target="../notesSlides/notesSlide7.xml"/><Relationship Id="rId16" Type="http://schemas.openxmlformats.org/officeDocument/2006/relationships/image" Target="../media/image22.svg"/><Relationship Id="rId20" Type="http://schemas.openxmlformats.org/officeDocument/2006/relationships/image" Target="../media/image26.svg"/><Relationship Id="rId29" Type="http://schemas.openxmlformats.org/officeDocument/2006/relationships/image" Target="../media/image35.png"/><Relationship Id="rId41"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24" Type="http://schemas.openxmlformats.org/officeDocument/2006/relationships/image" Target="../media/image30.svg"/><Relationship Id="rId32" Type="http://schemas.openxmlformats.org/officeDocument/2006/relationships/image" Target="../media/image38.svg"/><Relationship Id="rId37" Type="http://schemas.openxmlformats.org/officeDocument/2006/relationships/image" Target="../media/image43.png"/><Relationship Id="rId40" Type="http://schemas.openxmlformats.org/officeDocument/2006/relationships/image" Target="../media/image46.svg"/><Relationship Id="rId45" Type="http://schemas.openxmlformats.org/officeDocument/2006/relationships/image" Target="../media/image51.pn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9.png"/><Relationship Id="rId28" Type="http://schemas.openxmlformats.org/officeDocument/2006/relationships/image" Target="../media/image34.svg"/><Relationship Id="rId36" Type="http://schemas.openxmlformats.org/officeDocument/2006/relationships/image" Target="../media/image42.svg"/><Relationship Id="rId10" Type="http://schemas.openxmlformats.org/officeDocument/2006/relationships/image" Target="../media/image16.svg"/><Relationship Id="rId19" Type="http://schemas.openxmlformats.org/officeDocument/2006/relationships/image" Target="../media/image25.png"/><Relationship Id="rId31" Type="http://schemas.openxmlformats.org/officeDocument/2006/relationships/image" Target="../media/image37.png"/><Relationship Id="rId44" Type="http://schemas.openxmlformats.org/officeDocument/2006/relationships/image" Target="../media/image50.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 Id="rId22" Type="http://schemas.openxmlformats.org/officeDocument/2006/relationships/image" Target="../media/image28.svg"/><Relationship Id="rId27" Type="http://schemas.openxmlformats.org/officeDocument/2006/relationships/image" Target="../media/image33.png"/><Relationship Id="rId30" Type="http://schemas.openxmlformats.org/officeDocument/2006/relationships/image" Target="../media/image36.svg"/><Relationship Id="rId35" Type="http://schemas.openxmlformats.org/officeDocument/2006/relationships/image" Target="../media/image41.png"/><Relationship Id="rId43"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4246D"/>
        </a:solidFill>
        <a:effectLst/>
      </p:bgPr>
    </p:bg>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2820141E-4B4E-E9B0-01E9-7264045F0DD8}"/>
              </a:ext>
            </a:extLst>
          </p:cNvPr>
          <p:cNvSpPr>
            <a:spLocks noGrp="1"/>
          </p:cNvSpPr>
          <p:nvPr/>
        </p:nvSpPr>
        <p:spPr>
          <a:xfrm>
            <a:off x="388619" y="1013674"/>
            <a:ext cx="8896468" cy="980843"/>
          </a:xfrm>
          <a:prstGeom prst="rect">
            <a:avLst/>
          </a:prstGeom>
        </p:spPr>
        <p:txBody>
          <a:bodyPr vert="horz" lIns="0" tIns="0" rIns="0" bIns="0" rtlCol="0" anchor="ctr">
            <a:noAutofit/>
          </a:bodyPr>
          <a:lstStyle>
            <a:lvl1pPr algn="l" defTabSz="777240" rtl="0" eaLnBrk="1" latinLnBrk="0" hangingPunct="1">
              <a:lnSpc>
                <a:spcPct val="90000"/>
              </a:lnSpc>
              <a:spcBef>
                <a:spcPct val="0"/>
              </a:spcBef>
              <a:buNone/>
              <a:defRPr sz="4693" b="1" i="0" kern="1200">
                <a:solidFill>
                  <a:schemeClr val="bg1"/>
                </a:solidFill>
                <a:latin typeface="Regular Bold" panose="02000503030000020003" pitchFamily="2" charset="77"/>
                <a:ea typeface="+mj-ea"/>
                <a:cs typeface="+mj-cs"/>
              </a:defRPr>
            </a:lvl1pPr>
          </a:lstStyle>
          <a:p>
            <a:r>
              <a:rPr lang="en-US" sz="9600">
                <a:solidFill>
                  <a:schemeClr val="tx1"/>
                </a:solidFill>
                <a:latin typeface="Arial Rounded MT Bold"/>
              </a:rPr>
              <a:t>Huddle Guide</a:t>
            </a:r>
          </a:p>
        </p:txBody>
      </p:sp>
      <p:sp>
        <p:nvSpPr>
          <p:cNvPr id="3" name="Text Placeholder 4">
            <a:extLst>
              <a:ext uri="{FF2B5EF4-FFF2-40B4-BE49-F238E27FC236}">
                <a16:creationId xmlns:a16="http://schemas.microsoft.com/office/drawing/2014/main" id="{85EFD096-A93B-87D4-7798-FF534D5E982B}"/>
              </a:ext>
            </a:extLst>
          </p:cNvPr>
          <p:cNvSpPr>
            <a:spLocks noGrp="1"/>
          </p:cNvSpPr>
          <p:nvPr/>
        </p:nvSpPr>
        <p:spPr>
          <a:xfrm>
            <a:off x="387291" y="2266416"/>
            <a:ext cx="12104478" cy="1197213"/>
          </a:xfrm>
          <a:prstGeom prst="roundRect">
            <a:avLst>
              <a:gd name="adj" fmla="val 50000"/>
            </a:avLst>
          </a:prstGeom>
          <a:solidFill>
            <a:srgbClr val="FE6E00"/>
          </a:solidFill>
        </p:spPr>
        <p:txBody>
          <a:bodyPr lIns="0" tIns="0" rIns="0" bIns="0" anchor="ctr">
            <a:noAutofit/>
          </a:bodyPr>
          <a:lstStyle>
            <a:lvl1pPr marL="0" indent="0" algn="l" defTabSz="777240" rtl="0" eaLnBrk="1" latinLnBrk="0" hangingPunct="1">
              <a:lnSpc>
                <a:spcPct val="90000"/>
              </a:lnSpc>
              <a:spcBef>
                <a:spcPts val="850"/>
              </a:spcBef>
              <a:buFont typeface="Arial" panose="020B0604020202020204" pitchFamily="34" charset="0"/>
              <a:buNone/>
              <a:defRPr sz="2640" kern="1200">
                <a:solidFill>
                  <a:schemeClr val="accent3"/>
                </a:solidFill>
                <a:latin typeface="+mn-lt"/>
                <a:ea typeface="+mn-ea"/>
                <a:cs typeface="+mn-cs"/>
              </a:defRPr>
            </a:lvl1pPr>
            <a:lvl2pPr marL="670575" indent="0" algn="l" defTabSz="777240" rtl="0" eaLnBrk="1" latinLnBrk="0" hangingPunct="1">
              <a:lnSpc>
                <a:spcPct val="90000"/>
              </a:lnSpc>
              <a:spcBef>
                <a:spcPts val="425"/>
              </a:spcBef>
              <a:buFont typeface="Arial" panose="020B0604020202020204" pitchFamily="34" charset="0"/>
              <a:buNone/>
              <a:defRPr sz="2040" kern="1200">
                <a:solidFill>
                  <a:schemeClr val="tx1"/>
                </a:solidFill>
                <a:latin typeface="+mn-lt"/>
                <a:ea typeface="+mn-ea"/>
                <a:cs typeface="+mn-cs"/>
              </a:defRPr>
            </a:lvl2pPr>
            <a:lvl3pPr marL="1341150" indent="0" algn="l"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3pPr>
            <a:lvl4pPr marL="2011726" indent="0" algn="l"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4pPr>
            <a:lvl5pPr marL="2682301" indent="0" algn="l"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63500"/>
            <a:r>
              <a:rPr lang="en-US" sz="4000">
                <a:solidFill>
                  <a:schemeClr val="bg1"/>
                </a:solidFill>
                <a:latin typeface="Arial Rounded MT Bold"/>
              </a:rPr>
              <a:t>Total Care – Total Care PLUS – Total Care MAX</a:t>
            </a:r>
          </a:p>
        </p:txBody>
      </p:sp>
      <p:pic>
        <p:nvPicPr>
          <p:cNvPr id="4" name="Picture 3" descr="A white text on a black background&#10;&#10;Description automatically generated">
            <a:extLst>
              <a:ext uri="{FF2B5EF4-FFF2-40B4-BE49-F238E27FC236}">
                <a16:creationId xmlns:a16="http://schemas.microsoft.com/office/drawing/2014/main" id="{49B2D91E-06CF-83A7-30A0-D637BF0B64A5}"/>
              </a:ext>
            </a:extLst>
          </p:cNvPr>
          <p:cNvPicPr>
            <a:picLocks noChangeAspect="1"/>
          </p:cNvPicPr>
          <p:nvPr/>
        </p:nvPicPr>
        <p:blipFill>
          <a:blip r:embed="rId2"/>
          <a:stretch>
            <a:fillRect/>
          </a:stretch>
        </p:blipFill>
        <p:spPr>
          <a:xfrm>
            <a:off x="12308608" y="184812"/>
            <a:ext cx="3684871" cy="757824"/>
          </a:xfrm>
          <a:prstGeom prst="rect">
            <a:avLst/>
          </a:prstGeom>
        </p:spPr>
      </p:pic>
      <p:pic>
        <p:nvPicPr>
          <p:cNvPr id="5" name="Graphic 4" descr="Care with solid fill">
            <a:extLst>
              <a:ext uri="{FF2B5EF4-FFF2-40B4-BE49-F238E27FC236}">
                <a16:creationId xmlns:a16="http://schemas.microsoft.com/office/drawing/2014/main" id="{957BFF38-EE07-A8E5-974F-39346D35CAC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1502" y="3856893"/>
            <a:ext cx="5150338" cy="5150338"/>
          </a:xfrm>
          <a:prstGeom prst="rect">
            <a:avLst/>
          </a:prstGeom>
        </p:spPr>
      </p:pic>
      <p:pic>
        <p:nvPicPr>
          <p:cNvPr id="6" name="Graphic 5" descr="Male profile with solid fill">
            <a:extLst>
              <a:ext uri="{FF2B5EF4-FFF2-40B4-BE49-F238E27FC236}">
                <a16:creationId xmlns:a16="http://schemas.microsoft.com/office/drawing/2014/main" id="{09B12C6A-BC48-BA29-FEFA-3840FCEBD4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06066" y="3853926"/>
            <a:ext cx="4954003" cy="5024926"/>
          </a:xfrm>
          <a:prstGeom prst="rect">
            <a:avLst/>
          </a:prstGeom>
        </p:spPr>
      </p:pic>
      <p:pic>
        <p:nvPicPr>
          <p:cNvPr id="7" name="Graphic 6" descr="Computer with solid fill">
            <a:extLst>
              <a:ext uri="{FF2B5EF4-FFF2-40B4-BE49-F238E27FC236}">
                <a16:creationId xmlns:a16="http://schemas.microsoft.com/office/drawing/2014/main" id="{C2012C5C-6B60-C3CD-E204-7C148D49167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449902" y="3755293"/>
            <a:ext cx="5158153" cy="5345721"/>
          </a:xfrm>
          <a:prstGeom prst="rect">
            <a:avLst/>
          </a:prstGeom>
        </p:spPr>
      </p:pic>
    </p:spTree>
    <p:extLst>
      <p:ext uri="{BB962C8B-B14F-4D97-AF65-F5344CB8AC3E}">
        <p14:creationId xmlns:p14="http://schemas.microsoft.com/office/powerpoint/2010/main" val="1665141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1"/>
          <a:tileRect/>
        </a:gradFill>
        <a:effectLst/>
      </p:bgPr>
    </p:bg>
    <p:spTree>
      <p:nvGrpSpPr>
        <p:cNvPr id="1" name="">
          <a:extLst>
            <a:ext uri="{FF2B5EF4-FFF2-40B4-BE49-F238E27FC236}">
              <a16:creationId xmlns:a16="http://schemas.microsoft.com/office/drawing/2014/main" id="{24DDA8AC-E266-6C85-6E0F-E9822A7A1FC2}"/>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A605A2A8-9629-F963-EEB7-A667697FCAB7}"/>
              </a:ext>
            </a:extLst>
          </p:cNvPr>
          <p:cNvSpPr txBox="1"/>
          <p:nvPr/>
        </p:nvSpPr>
        <p:spPr>
          <a:xfrm>
            <a:off x="2782448" y="374322"/>
            <a:ext cx="10942321" cy="830997"/>
          </a:xfrm>
          <a:prstGeom prst="rect">
            <a:avLst/>
          </a:prstGeom>
          <a:solidFill>
            <a:schemeClr val="bg1"/>
          </a:solidFill>
          <a:ln w="28575">
            <a:solidFill>
              <a:srgbClr val="04246D"/>
            </a:solidFill>
          </a:ln>
        </p:spPr>
        <p:txBody>
          <a:bodyPr wrap="square" lIns="91440" tIns="45720" rIns="91440" bIns="45720" rtlCol="0" anchor="t">
            <a:spAutoFit/>
          </a:bodyPr>
          <a:lstStyle/>
          <a:p>
            <a:pPr defTabSz="384048">
              <a:spcAft>
                <a:spcPts val="600"/>
              </a:spcAft>
            </a:pPr>
            <a:r>
              <a:rPr lang="en-US" sz="4800" b="1">
                <a:solidFill>
                  <a:srgbClr val="002368"/>
                </a:solidFill>
                <a:latin typeface="Arial"/>
                <a:cs typeface="Arial"/>
              </a:rPr>
              <a:t>*** Business Rules &amp; Disclosures ***</a:t>
            </a:r>
            <a:endParaRPr lang="en-US" sz="4800">
              <a:solidFill>
                <a:srgbClr val="002368"/>
              </a:solidFill>
              <a:ea typeface="Calibri"/>
              <a:cs typeface="Calibri"/>
            </a:endParaRPr>
          </a:p>
        </p:txBody>
      </p:sp>
      <p:sp>
        <p:nvSpPr>
          <p:cNvPr id="2" name="Rounded Rectangle 1">
            <a:extLst>
              <a:ext uri="{FF2B5EF4-FFF2-40B4-BE49-F238E27FC236}">
                <a16:creationId xmlns:a16="http://schemas.microsoft.com/office/drawing/2014/main" id="{B8854DC4-933A-F7F8-79B6-F7811DABC086}"/>
              </a:ext>
            </a:extLst>
          </p:cNvPr>
          <p:cNvSpPr/>
          <p:nvPr/>
        </p:nvSpPr>
        <p:spPr>
          <a:xfrm>
            <a:off x="248306" y="2039945"/>
            <a:ext cx="7687833" cy="6369803"/>
          </a:xfrm>
          <a:prstGeom prst="roundRect">
            <a:avLst>
              <a:gd name="adj" fmla="val 4800"/>
            </a:avLst>
          </a:prstGeom>
          <a:solidFill>
            <a:srgbClr val="FFFFFF"/>
          </a:solidFill>
          <a:ln w="38100">
            <a:solidFill>
              <a:srgbClr val="0052FE"/>
            </a:solidFill>
          </a:ln>
          <a:effectLst>
            <a:outerShdw blurRad="50800" dist="138780" dir="7800000" algn="ctr" rotWithShape="0">
              <a:srgbClr val="000000">
                <a:alpha val="51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83E5EA0-EB70-136D-34D2-91470F92FE03}"/>
              </a:ext>
            </a:extLst>
          </p:cNvPr>
          <p:cNvSpPr txBox="1"/>
          <p:nvPr/>
        </p:nvSpPr>
        <p:spPr>
          <a:xfrm>
            <a:off x="262752" y="2668890"/>
            <a:ext cx="7714953" cy="5522024"/>
          </a:xfrm>
          <a:prstGeom prst="rect">
            <a:avLst/>
          </a:prstGeom>
          <a:noFill/>
          <a:ln>
            <a:noFill/>
          </a:ln>
        </p:spPr>
        <p:txBody>
          <a:bodyPr wrap="square" lIns="91440" tIns="45720" rIns="91440" bIns="45720" rtlCol="0" anchor="t">
            <a:spAutoFit/>
          </a:bodyPr>
          <a:lstStyle/>
          <a:p>
            <a:pPr marL="285750" indent="-285750" defTabSz="384048">
              <a:spcBef>
                <a:spcPts val="1000"/>
              </a:spcBef>
              <a:buFont typeface="Arial"/>
              <a:buChar char="•"/>
            </a:pPr>
            <a:r>
              <a:rPr lang="en-US" sz="2250" b="1">
                <a:solidFill>
                  <a:srgbClr val="000000"/>
                </a:solidFill>
                <a:latin typeface="Arial"/>
                <a:cs typeface="Arial"/>
              </a:rPr>
              <a:t>Available to new and existing residential customers </a:t>
            </a:r>
            <a:r>
              <a:rPr lang="en-US" sz="2250" b="1" u="sng">
                <a:solidFill>
                  <a:srgbClr val="000000"/>
                </a:solidFill>
                <a:latin typeface="Arial"/>
                <a:cs typeface="Arial"/>
              </a:rPr>
              <a:t>ONLY</a:t>
            </a:r>
            <a:r>
              <a:rPr lang="en-US" sz="2250" b="1">
                <a:solidFill>
                  <a:srgbClr val="000000"/>
                </a:solidFill>
                <a:latin typeface="Arial"/>
                <a:cs typeface="Arial"/>
              </a:rPr>
              <a:t>. </a:t>
            </a:r>
          </a:p>
          <a:p>
            <a:pPr marL="742950" lvl="1" indent="-285750" defTabSz="384048">
              <a:spcBef>
                <a:spcPts val="500"/>
              </a:spcBef>
              <a:buFont typeface="Arial"/>
              <a:buChar char="•"/>
            </a:pPr>
            <a:r>
              <a:rPr lang="en-US" sz="2250">
                <a:solidFill>
                  <a:srgbClr val="000000"/>
                </a:solidFill>
                <a:latin typeface="Arial"/>
                <a:cs typeface="Arial"/>
              </a:rPr>
              <a:t>Not available in California.</a:t>
            </a:r>
          </a:p>
          <a:p>
            <a:pPr marL="742950" lvl="1" indent="-285750" defTabSz="384048">
              <a:spcBef>
                <a:spcPts val="500"/>
              </a:spcBef>
              <a:buFont typeface="Arial"/>
              <a:buChar char="•"/>
            </a:pPr>
            <a:r>
              <a:rPr lang="en-US" sz="2250">
                <a:solidFill>
                  <a:srgbClr val="000000"/>
                </a:solidFill>
                <a:latin typeface="Arial"/>
                <a:cs typeface="Arial"/>
              </a:rPr>
              <a:t>Not available to Virginia customers on </a:t>
            </a:r>
            <a:r>
              <a:rPr lang="en-US" sz="2250" err="1">
                <a:solidFill>
                  <a:srgbClr val="000000"/>
                </a:solidFill>
                <a:latin typeface="Arial"/>
                <a:cs typeface="Arial"/>
              </a:rPr>
              <a:t>ecomm</a:t>
            </a:r>
            <a:r>
              <a:rPr lang="en-US" sz="2250">
                <a:solidFill>
                  <a:srgbClr val="000000"/>
                </a:solidFill>
                <a:latin typeface="Arial"/>
                <a:cs typeface="Arial"/>
              </a:rPr>
              <a:t> </a:t>
            </a:r>
            <a:r>
              <a:rPr lang="en-US" sz="2250" err="1">
                <a:solidFill>
                  <a:srgbClr val="000000"/>
                </a:solidFill>
                <a:latin typeface="Arial"/>
                <a:cs typeface="Arial"/>
              </a:rPr>
              <a:t>buyflow</a:t>
            </a:r>
          </a:p>
          <a:p>
            <a:pPr marL="285750" indent="-285750" defTabSz="384048">
              <a:spcBef>
                <a:spcPts val="1000"/>
              </a:spcBef>
              <a:buFont typeface="Arial,Sans-Serif"/>
              <a:buChar char="•"/>
            </a:pPr>
            <a:r>
              <a:rPr lang="en-US" sz="2300">
                <a:solidFill>
                  <a:srgbClr val="000000"/>
                </a:solidFill>
                <a:latin typeface="Arial"/>
                <a:cs typeface="Arial"/>
              </a:rPr>
              <a:t>Available to customers that Restart.</a:t>
            </a:r>
            <a:endParaRPr lang="en-US">
              <a:ea typeface="Calibri" panose="020F0502020204030204"/>
              <a:cs typeface="Calibri" panose="020F0502020204030204"/>
            </a:endParaRPr>
          </a:p>
          <a:p>
            <a:pPr marL="285750" indent="-285750" defTabSz="384048">
              <a:spcBef>
                <a:spcPts val="1000"/>
              </a:spcBef>
              <a:buFont typeface="Arial,Sans-Serif"/>
              <a:buChar char="•"/>
            </a:pPr>
            <a:r>
              <a:rPr lang="en-US" sz="2300">
                <a:solidFill>
                  <a:srgbClr val="000000"/>
                </a:solidFill>
                <a:latin typeface="Arial"/>
                <a:cs typeface="Arial"/>
              </a:rPr>
              <a:t>Customers may Move/Transfer with the product.</a:t>
            </a:r>
            <a:endParaRPr lang="en-US">
              <a:ea typeface="Calibri" panose="020F0502020204030204"/>
              <a:cs typeface="Calibri" panose="020F0502020204030204"/>
            </a:endParaRPr>
          </a:p>
          <a:p>
            <a:pPr marL="285750" indent="-285750" defTabSz="384048">
              <a:spcBef>
                <a:spcPts val="1000"/>
              </a:spcBef>
              <a:buFont typeface="Arial,Sans-Serif"/>
              <a:buChar char="•"/>
            </a:pPr>
            <a:r>
              <a:rPr lang="en-US" sz="2300">
                <a:solidFill>
                  <a:srgbClr val="000000"/>
                </a:solidFill>
                <a:latin typeface="Arial"/>
                <a:cs typeface="Arial"/>
              </a:rPr>
              <a:t>Available to HFC and Fiber customers.</a:t>
            </a:r>
            <a:endParaRPr lang="en-US"/>
          </a:p>
          <a:p>
            <a:pPr marL="285750" indent="-285750" defTabSz="384048">
              <a:spcBef>
                <a:spcPts val="1000"/>
              </a:spcBef>
              <a:buFont typeface="Arial,Sans-Serif"/>
              <a:buChar char="•"/>
            </a:pPr>
            <a:r>
              <a:rPr lang="en-US" sz="2300">
                <a:solidFill>
                  <a:srgbClr val="000000"/>
                </a:solidFill>
                <a:latin typeface="Arial"/>
                <a:cs typeface="Arial"/>
              </a:rPr>
              <a:t>Does not require Optimum Internet.</a:t>
            </a:r>
            <a:endParaRPr lang="en-US"/>
          </a:p>
          <a:p>
            <a:pPr marL="285750" indent="-285750" defTabSz="384048">
              <a:spcBef>
                <a:spcPts val="1000"/>
              </a:spcBef>
              <a:buFont typeface="Arial"/>
              <a:buChar char="•"/>
            </a:pPr>
            <a:r>
              <a:rPr lang="en-US" sz="2250">
                <a:solidFill>
                  <a:srgbClr val="000000"/>
                </a:solidFill>
                <a:latin typeface="Arial"/>
                <a:cs typeface="Arial"/>
              </a:rPr>
              <a:t>Available to Seasonal, MBU</a:t>
            </a:r>
            <a:r>
              <a:rPr lang="en-US" sz="2250" kern="1200">
                <a:latin typeface="Arial"/>
                <a:cs typeface="Arial"/>
              </a:rPr>
              <a:t>, </a:t>
            </a:r>
            <a:r>
              <a:rPr lang="en-US" sz="2250">
                <a:latin typeface="Arial"/>
                <a:cs typeface="Arial"/>
              </a:rPr>
              <a:t>NYCHA and OAI customers.</a:t>
            </a:r>
          </a:p>
          <a:p>
            <a:pPr marL="285750" indent="-285750" defTabSz="384048">
              <a:spcBef>
                <a:spcPts val="1000"/>
              </a:spcBef>
              <a:buFont typeface="Arial,Sans-Serif"/>
              <a:buChar char="•"/>
            </a:pPr>
            <a:r>
              <a:rPr lang="en-US" sz="2250" b="1">
                <a:latin typeface="Arial"/>
                <a:cs typeface="Arial"/>
              </a:rPr>
              <a:t>Not available to Commercial or Commercial Bulk customers.</a:t>
            </a:r>
          </a:p>
        </p:txBody>
      </p:sp>
      <p:sp>
        <p:nvSpPr>
          <p:cNvPr id="3" name="Rounded Rectangle 1">
            <a:extLst>
              <a:ext uri="{FF2B5EF4-FFF2-40B4-BE49-F238E27FC236}">
                <a16:creationId xmlns:a16="http://schemas.microsoft.com/office/drawing/2014/main" id="{05E2A0D5-10FF-81A6-3B60-3EFCD5ED3699}"/>
              </a:ext>
            </a:extLst>
          </p:cNvPr>
          <p:cNvSpPr/>
          <p:nvPr/>
        </p:nvSpPr>
        <p:spPr>
          <a:xfrm>
            <a:off x="8187756" y="1994493"/>
            <a:ext cx="7687833" cy="6369803"/>
          </a:xfrm>
          <a:prstGeom prst="roundRect">
            <a:avLst>
              <a:gd name="adj" fmla="val 4800"/>
            </a:avLst>
          </a:prstGeom>
          <a:solidFill>
            <a:srgbClr val="FFFFFF"/>
          </a:solidFill>
          <a:ln w="38100">
            <a:solidFill>
              <a:srgbClr val="0052FE"/>
            </a:solidFill>
          </a:ln>
          <a:effectLst>
            <a:outerShdw blurRad="50800" dist="138780" dir="7800000" algn="ctr" rotWithShape="0">
              <a:srgbClr val="000000">
                <a:alpha val="51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0FE4DEF-F7A1-B9B5-768A-3436DC042201}"/>
              </a:ext>
            </a:extLst>
          </p:cNvPr>
          <p:cNvSpPr txBox="1"/>
          <p:nvPr/>
        </p:nvSpPr>
        <p:spPr>
          <a:xfrm>
            <a:off x="8248037" y="2672574"/>
            <a:ext cx="7714953" cy="4760278"/>
          </a:xfrm>
          <a:prstGeom prst="rect">
            <a:avLst/>
          </a:prstGeom>
          <a:noFill/>
          <a:ln>
            <a:noFill/>
          </a:ln>
        </p:spPr>
        <p:txBody>
          <a:bodyPr wrap="square" lIns="91440" tIns="45720" rIns="91440" bIns="45720" rtlCol="0" anchor="t">
            <a:spAutoFit/>
          </a:bodyPr>
          <a:lstStyle/>
          <a:p>
            <a:pPr marL="342900" indent="-342900" defTabSz="384048">
              <a:spcBef>
                <a:spcPts val="1000"/>
              </a:spcBef>
              <a:buFont typeface="Arial"/>
              <a:buChar char="•"/>
            </a:pPr>
            <a:r>
              <a:rPr lang="en-US" sz="2250" b="1">
                <a:latin typeface="Arial"/>
                <a:cs typeface="Arial"/>
              </a:rPr>
              <a:t>Taxes charged</a:t>
            </a:r>
            <a:r>
              <a:rPr lang="en-US" sz="2250">
                <a:latin typeface="Arial"/>
                <a:cs typeface="Arial"/>
              </a:rPr>
              <a:t> where applicable</a:t>
            </a:r>
            <a:endParaRPr lang="en-US" sz="2250" dirty="0">
              <a:latin typeface="Arial"/>
              <a:cs typeface="Arial"/>
            </a:endParaRPr>
          </a:p>
          <a:p>
            <a:pPr marL="285750" indent="-285750" defTabSz="384048">
              <a:spcBef>
                <a:spcPts val="1000"/>
              </a:spcBef>
              <a:buFont typeface="Arial"/>
              <a:buChar char="•"/>
            </a:pPr>
            <a:r>
              <a:rPr lang="en-US" sz="2250" b="1">
                <a:latin typeface="Arial"/>
                <a:cs typeface="Arial"/>
              </a:rPr>
              <a:t>No impact to autopay.</a:t>
            </a:r>
          </a:p>
          <a:p>
            <a:pPr marL="285750" indent="-285750" defTabSz="384048">
              <a:spcBef>
                <a:spcPts val="1000"/>
              </a:spcBef>
              <a:buFont typeface="Arial"/>
              <a:buChar char="•"/>
            </a:pPr>
            <a:r>
              <a:rPr lang="en-US" sz="2250">
                <a:latin typeface="Arial"/>
                <a:cs typeface="Arial"/>
              </a:rPr>
              <a:t>Altice customers with an Asurion product that call into Altice care for select tech support (device or internet) issues </a:t>
            </a:r>
            <a:r>
              <a:rPr lang="en-US" sz="2250" b="1">
                <a:latin typeface="Arial"/>
                <a:cs typeface="Arial"/>
              </a:rPr>
              <a:t>will be automatically routed to Asurion (BAU)</a:t>
            </a:r>
            <a:r>
              <a:rPr lang="en-US" sz="2250">
                <a:latin typeface="Arial"/>
                <a:cs typeface="Arial"/>
              </a:rPr>
              <a:t>.</a:t>
            </a:r>
            <a:endParaRPr lang="en-US" sz="2250" kern="1200">
              <a:latin typeface="Arial"/>
              <a:cs typeface="Arial"/>
            </a:endParaRPr>
          </a:p>
          <a:p>
            <a:pPr marL="285750" indent="-285750" defTabSz="384048">
              <a:spcBef>
                <a:spcPts val="1000"/>
              </a:spcBef>
              <a:buFont typeface="Arial"/>
              <a:buChar char="•"/>
            </a:pPr>
            <a:r>
              <a:rPr lang="en-US" sz="2250" b="1">
                <a:solidFill>
                  <a:srgbClr val="000000"/>
                </a:solidFill>
                <a:latin typeface="Arial"/>
                <a:cs typeface="Arial"/>
              </a:rPr>
              <a:t>Total Care Plus cannot be combined</a:t>
            </a:r>
            <a:r>
              <a:rPr lang="en-US" sz="2250">
                <a:solidFill>
                  <a:srgbClr val="000000"/>
                </a:solidFill>
                <a:latin typeface="Arial"/>
                <a:cs typeface="Arial"/>
              </a:rPr>
              <a:t> with any other Asurion product, Service Protection, Total Care or Total Care Max</a:t>
            </a:r>
            <a:endParaRPr lang="en-US" sz="2250">
              <a:latin typeface="Arial"/>
              <a:cs typeface="Arial"/>
            </a:endParaRPr>
          </a:p>
          <a:p>
            <a:pPr marL="285750" indent="-285750" defTabSz="384048">
              <a:spcBef>
                <a:spcPts val="1000"/>
              </a:spcBef>
              <a:buFont typeface="Arial"/>
              <a:buChar char="•"/>
            </a:pPr>
            <a:r>
              <a:rPr lang="en-US" sz="2250" b="1">
                <a:solidFill>
                  <a:srgbClr val="000000"/>
                </a:solidFill>
                <a:latin typeface="Arial"/>
                <a:cs typeface="Arial"/>
              </a:rPr>
              <a:t>Total Care Max cannot be combined</a:t>
            </a:r>
            <a:r>
              <a:rPr lang="en-US" sz="2250">
                <a:solidFill>
                  <a:srgbClr val="000000"/>
                </a:solidFill>
                <a:latin typeface="Arial"/>
                <a:cs typeface="Arial"/>
              </a:rPr>
              <a:t> with any other Asurion product, Service Protection, Total Care</a:t>
            </a:r>
            <a:r>
              <a:rPr lang="en-US" sz="2250">
                <a:latin typeface="Arial"/>
                <a:cs typeface="Arial"/>
              </a:rPr>
              <a:t> or Total Care Plus</a:t>
            </a:r>
            <a:endParaRPr lang="en-US" sz="2250" kern="1200">
              <a:latin typeface="Arial" panose="020B0604020202020204" pitchFamily="34" charset="0"/>
              <a:cs typeface="Arial" panose="020B0604020202020204" pitchFamily="34" charset="0"/>
            </a:endParaRPr>
          </a:p>
          <a:p>
            <a:pPr defTabSz="384048">
              <a:spcAft>
                <a:spcPts val="600"/>
              </a:spcAft>
            </a:pPr>
            <a:endParaRPr lang="en-US" sz="2250">
              <a:latin typeface="Arial"/>
              <a:cs typeface="Arial"/>
            </a:endParaRPr>
          </a:p>
        </p:txBody>
      </p:sp>
      <p:sp>
        <p:nvSpPr>
          <p:cNvPr id="8" name="Rectangle: Rounded Corners 7">
            <a:extLst>
              <a:ext uri="{FF2B5EF4-FFF2-40B4-BE49-F238E27FC236}">
                <a16:creationId xmlns:a16="http://schemas.microsoft.com/office/drawing/2014/main" id="{97949C38-AF76-C9EF-B21F-1BF57EEF2700}"/>
              </a:ext>
            </a:extLst>
          </p:cNvPr>
          <p:cNvSpPr/>
          <p:nvPr/>
        </p:nvSpPr>
        <p:spPr>
          <a:xfrm>
            <a:off x="9149417" y="1652267"/>
            <a:ext cx="5818255" cy="767785"/>
          </a:xfrm>
          <a:prstGeom prst="roundRect">
            <a:avLst/>
          </a:prstGeom>
          <a:solidFill>
            <a:schemeClr val="accent6">
              <a:lumMod val="75000"/>
            </a:schemeClr>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b="1">
                <a:ea typeface="Calibri"/>
                <a:cs typeface="Calibri"/>
              </a:rPr>
              <a:t>Financial &amp; Usage Rules</a:t>
            </a:r>
          </a:p>
        </p:txBody>
      </p:sp>
      <p:sp>
        <p:nvSpPr>
          <p:cNvPr id="9" name="Rectangle: Rounded Corners 8">
            <a:extLst>
              <a:ext uri="{FF2B5EF4-FFF2-40B4-BE49-F238E27FC236}">
                <a16:creationId xmlns:a16="http://schemas.microsoft.com/office/drawing/2014/main" id="{19528409-E770-C60B-8046-A9B6C7384727}"/>
              </a:ext>
            </a:extLst>
          </p:cNvPr>
          <p:cNvSpPr/>
          <p:nvPr/>
        </p:nvSpPr>
        <p:spPr>
          <a:xfrm>
            <a:off x="1838799" y="1652266"/>
            <a:ext cx="4550165" cy="767785"/>
          </a:xfrm>
          <a:prstGeom prst="roundRect">
            <a:avLst/>
          </a:prstGeom>
          <a:solidFill>
            <a:schemeClr val="accent6">
              <a:lumMod val="75000"/>
            </a:schemeClr>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b="1">
                <a:ea typeface="Calibri"/>
                <a:cs typeface="Calibri"/>
              </a:rPr>
              <a:t>Availability Rules</a:t>
            </a:r>
          </a:p>
        </p:txBody>
      </p:sp>
    </p:spTree>
    <p:extLst>
      <p:ext uri="{BB962C8B-B14F-4D97-AF65-F5344CB8AC3E}">
        <p14:creationId xmlns:p14="http://schemas.microsoft.com/office/powerpoint/2010/main" val="1642175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1"/>
          <a:tileRect/>
        </a:gradFill>
        <a:effectLst/>
      </p:bgPr>
    </p:bg>
    <p:spTree>
      <p:nvGrpSpPr>
        <p:cNvPr id="1" name="">
          <a:extLst>
            <a:ext uri="{FF2B5EF4-FFF2-40B4-BE49-F238E27FC236}">
              <a16:creationId xmlns:a16="http://schemas.microsoft.com/office/drawing/2014/main" id="{D6A3E985-EFE2-47E2-1E7A-D63EF9F6AE99}"/>
            </a:ext>
          </a:extLst>
        </p:cNvPr>
        <p:cNvGrpSpPr/>
        <p:nvPr/>
      </p:nvGrpSpPr>
      <p:grpSpPr>
        <a:xfrm>
          <a:off x="0" y="0"/>
          <a:ext cx="0" cy="0"/>
          <a:chOff x="0" y="0"/>
          <a:chExt cx="0" cy="0"/>
        </a:xfrm>
      </p:grpSpPr>
      <p:sp>
        <p:nvSpPr>
          <p:cNvPr id="5" name="Rounded Rectangle 24">
            <a:extLst>
              <a:ext uri="{FF2B5EF4-FFF2-40B4-BE49-F238E27FC236}">
                <a16:creationId xmlns:a16="http://schemas.microsoft.com/office/drawing/2014/main" id="{901DFEAB-A0F3-A8C8-45CD-A4B7AF86E7D1}"/>
              </a:ext>
            </a:extLst>
          </p:cNvPr>
          <p:cNvSpPr/>
          <p:nvPr/>
        </p:nvSpPr>
        <p:spPr>
          <a:xfrm>
            <a:off x="8912751" y="271509"/>
            <a:ext cx="2285473" cy="738672"/>
          </a:xfrm>
          <a:prstGeom prst="roundRect">
            <a:avLst>
              <a:gd name="adj" fmla="val 50000"/>
            </a:avLst>
          </a:prstGeom>
          <a:solidFill>
            <a:schemeClr val="bg1"/>
          </a:solidFill>
          <a:ln w="28575">
            <a:solidFill>
              <a:srgbClr val="FE6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1400" b="1">
                <a:solidFill>
                  <a:srgbClr val="082471"/>
                </a:solidFill>
                <a:latin typeface="Arial Rounded MT Bold" panose="020F0704030504030204" pitchFamily="34" charset="77"/>
              </a:rPr>
              <a:t>Common Objections</a:t>
            </a:r>
          </a:p>
        </p:txBody>
      </p:sp>
      <p:grpSp>
        <p:nvGrpSpPr>
          <p:cNvPr id="8" name="Group 7">
            <a:extLst>
              <a:ext uri="{FF2B5EF4-FFF2-40B4-BE49-F238E27FC236}">
                <a16:creationId xmlns:a16="http://schemas.microsoft.com/office/drawing/2014/main" id="{6768D991-327D-6450-CB44-3272EF74EF88}"/>
              </a:ext>
            </a:extLst>
          </p:cNvPr>
          <p:cNvGrpSpPr/>
          <p:nvPr/>
        </p:nvGrpSpPr>
        <p:grpSpPr>
          <a:xfrm>
            <a:off x="269984" y="2001674"/>
            <a:ext cx="12458591" cy="6959126"/>
            <a:chOff x="269984" y="2057291"/>
            <a:chExt cx="12458591" cy="6959126"/>
          </a:xfrm>
        </p:grpSpPr>
        <p:sp>
          <p:nvSpPr>
            <p:cNvPr id="4" name="Rectangle 3">
              <a:extLst>
                <a:ext uri="{FF2B5EF4-FFF2-40B4-BE49-F238E27FC236}">
                  <a16:creationId xmlns:a16="http://schemas.microsoft.com/office/drawing/2014/main" id="{10412C3A-80A1-ABE3-6E67-38A357691F0A}"/>
                </a:ext>
              </a:extLst>
            </p:cNvPr>
            <p:cNvSpPr/>
            <p:nvPr/>
          </p:nvSpPr>
          <p:spPr>
            <a:xfrm>
              <a:off x="269984" y="2057291"/>
              <a:ext cx="12458591" cy="690332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3">
              <a:extLst>
                <a:ext uri="{FF2B5EF4-FFF2-40B4-BE49-F238E27FC236}">
                  <a16:creationId xmlns:a16="http://schemas.microsoft.com/office/drawing/2014/main" id="{A7634853-E9E5-A711-CAE1-3F22EFBFF01C}"/>
                </a:ext>
              </a:extLst>
            </p:cNvPr>
            <p:cNvSpPr txBox="1">
              <a:spLocks/>
            </p:cNvSpPr>
            <p:nvPr/>
          </p:nvSpPr>
          <p:spPr>
            <a:xfrm>
              <a:off x="462127" y="2107121"/>
              <a:ext cx="12253036" cy="6909296"/>
            </a:xfrm>
            <a:prstGeom prst="rect">
              <a:avLst/>
            </a:prstGeom>
            <a:ln>
              <a:noFill/>
            </a:ln>
          </p:spPr>
          <p:txBody>
            <a:bodyPr lIns="0" tIns="0" rIns="134112" bIns="67056" anchor="ctr">
              <a:noAutofit/>
            </a:bodyPr>
            <a:lstStyle>
              <a:defPPr>
                <a:defRPr lang="en-US"/>
              </a:defPPr>
              <a:lvl1pPr marL="335288" indent="-335288" algn="l" defTabSz="1341150" rtl="0" eaLnBrk="1" latinLnBrk="0" hangingPunct="1">
                <a:lnSpc>
                  <a:spcPct val="90000"/>
                </a:lnSpc>
                <a:spcBef>
                  <a:spcPts val="1467"/>
                </a:spcBef>
                <a:buClr>
                  <a:schemeClr val="accent2"/>
                </a:buClr>
                <a:buFont typeface="System Font Regular"/>
                <a:buChar char="+"/>
                <a:defRPr sz="2053" kern="1200">
                  <a:solidFill>
                    <a:schemeClr val="tx1"/>
                  </a:solidFill>
                  <a:latin typeface="+mn-lt"/>
                  <a:ea typeface="+mn-ea"/>
                  <a:cs typeface="+mn-cs"/>
                </a:defRPr>
              </a:lvl1pPr>
              <a:lvl2pPr marL="1005863" indent="-335288" algn="l" defTabSz="1341150" rtl="0" eaLnBrk="1" latinLnBrk="0" hangingPunct="1">
                <a:lnSpc>
                  <a:spcPct val="90000"/>
                </a:lnSpc>
                <a:spcBef>
                  <a:spcPts val="733"/>
                </a:spcBef>
                <a:buClr>
                  <a:schemeClr val="accent2"/>
                </a:buClr>
                <a:buFont typeface="System Font Regular"/>
                <a:buChar char="+"/>
                <a:defRPr sz="2053" kern="1200">
                  <a:solidFill>
                    <a:schemeClr val="tx1"/>
                  </a:solidFill>
                  <a:latin typeface="+mn-lt"/>
                  <a:ea typeface="+mn-ea"/>
                  <a:cs typeface="+mn-cs"/>
                </a:defRPr>
              </a:lvl2pPr>
              <a:lvl3pPr marL="1676438" indent="-335288" algn="l" defTabSz="1341150" rtl="0" eaLnBrk="1" latinLnBrk="0" hangingPunct="1">
                <a:lnSpc>
                  <a:spcPct val="90000"/>
                </a:lnSpc>
                <a:spcBef>
                  <a:spcPts val="733"/>
                </a:spcBef>
                <a:buClr>
                  <a:schemeClr val="accent2"/>
                </a:buClr>
                <a:buFont typeface="System Font Regular"/>
                <a:buChar char="+"/>
                <a:defRPr sz="2053" kern="1200">
                  <a:solidFill>
                    <a:schemeClr val="tx1"/>
                  </a:solidFill>
                  <a:latin typeface="+mn-lt"/>
                  <a:ea typeface="+mn-ea"/>
                  <a:cs typeface="+mn-cs"/>
                </a:defRPr>
              </a:lvl3pPr>
              <a:lvl4pPr marL="2347013" indent="-335288" algn="l" defTabSz="1341150" rtl="0" eaLnBrk="1" latinLnBrk="0" hangingPunct="1">
                <a:lnSpc>
                  <a:spcPct val="90000"/>
                </a:lnSpc>
                <a:spcBef>
                  <a:spcPts val="733"/>
                </a:spcBef>
                <a:buClr>
                  <a:schemeClr val="accent2"/>
                </a:buClr>
                <a:buFont typeface="System Font Regular"/>
                <a:buChar char="+"/>
                <a:defRPr sz="2053" kern="1200">
                  <a:solidFill>
                    <a:schemeClr val="tx1"/>
                  </a:solidFill>
                  <a:latin typeface="+mn-lt"/>
                  <a:ea typeface="+mn-ea"/>
                  <a:cs typeface="+mn-cs"/>
                </a:defRPr>
              </a:lvl4pPr>
              <a:lvl5pPr marL="3017589" indent="-335288" algn="l" defTabSz="1341150" rtl="0" eaLnBrk="1" latinLnBrk="0" hangingPunct="1">
                <a:lnSpc>
                  <a:spcPct val="90000"/>
                </a:lnSpc>
                <a:spcBef>
                  <a:spcPts val="733"/>
                </a:spcBef>
                <a:buClr>
                  <a:schemeClr val="accent2"/>
                </a:buClr>
                <a:buFont typeface="System Font Regular"/>
                <a:buChar char="+"/>
                <a:defRPr sz="2053" kern="1200">
                  <a:solidFill>
                    <a:schemeClr val="tx1"/>
                  </a:solidFill>
                  <a:latin typeface="+mn-lt"/>
                  <a:ea typeface="+mn-ea"/>
                  <a:cs typeface="+mn-cs"/>
                </a:defRPr>
              </a:lvl5pPr>
              <a:lvl6pPr marL="3688164"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739"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314"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890"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a:lstStyle>
            <a:p>
              <a:pPr marL="0" marR="5080" indent="0">
                <a:spcBef>
                  <a:spcPts val="290"/>
                </a:spcBef>
                <a:spcAft>
                  <a:spcPts val="600"/>
                </a:spcAft>
                <a:buClr>
                  <a:srgbClr val="FE6E00"/>
                </a:buClr>
                <a:buSzPct val="120000"/>
                <a:buNone/>
              </a:pPr>
              <a:r>
                <a:rPr lang="en-US" sz="2700" b="1" dirty="0">
                  <a:solidFill>
                    <a:srgbClr val="FF6E00"/>
                  </a:solidFill>
                  <a:latin typeface="Arial"/>
                  <a:cs typeface="Arial"/>
                </a:rPr>
                <a:t>I’m worried it's too expensive for what it offers.</a:t>
              </a:r>
            </a:p>
            <a:p>
              <a:pPr marL="0" marR="5080" indent="0">
                <a:spcBef>
                  <a:spcPts val="290"/>
                </a:spcBef>
                <a:spcAft>
                  <a:spcPts val="1200"/>
                </a:spcAft>
                <a:buClr>
                  <a:srgbClr val="FE6E00"/>
                </a:buClr>
                <a:buSzPct val="120000"/>
                <a:buNone/>
              </a:pPr>
              <a:r>
                <a:rPr lang="en-US" sz="2200" b="1" i="1" dirty="0">
                  <a:solidFill>
                    <a:srgbClr val="04246D"/>
                  </a:solidFill>
                  <a:latin typeface="Arial"/>
                  <a:cs typeface="Arial"/>
                </a:rPr>
                <a:t>RESPONSE:</a:t>
              </a:r>
              <a:r>
                <a:rPr lang="en-US" sz="2200" i="1" dirty="0">
                  <a:latin typeface="Arial"/>
                  <a:cs typeface="Arial"/>
                </a:rPr>
                <a:t> Total Care offers peace of mind for just $15/month, </a:t>
              </a:r>
              <a:r>
                <a:rPr lang="en-US" sz="2200" b="1" i="1" dirty="0">
                  <a:latin typeface="Arial"/>
                  <a:cs typeface="Arial"/>
                </a:rPr>
                <a:t>covering all truck roll fees</a:t>
              </a:r>
              <a:r>
                <a:rPr lang="en-US" sz="2200" i="1" dirty="0">
                  <a:latin typeface="Arial"/>
                  <a:cs typeface="Arial"/>
                </a:rPr>
                <a:t> for technician visits related to inside wire maintenance issues and providing </a:t>
              </a:r>
              <a:r>
                <a:rPr lang="en-US" sz="2200" b="1" i="1" dirty="0">
                  <a:latin typeface="Arial"/>
                  <a:cs typeface="Arial"/>
                </a:rPr>
                <a:t>access to premier technical support</a:t>
              </a:r>
              <a:r>
                <a:rPr lang="en-US" sz="2200" i="1" dirty="0">
                  <a:latin typeface="Arial"/>
                  <a:cs typeface="Arial"/>
                </a:rPr>
                <a:t>, which can save you hundreds of dollars a year on potential service costs.</a:t>
              </a:r>
              <a:br>
                <a:rPr lang="en-US" sz="2000" i="1" dirty="0">
                  <a:latin typeface="Arial"/>
                  <a:cs typeface="Arial"/>
                </a:rPr>
              </a:br>
              <a:endParaRPr lang="en-US" sz="1200" i="1">
                <a:latin typeface="Arial"/>
                <a:cs typeface="Arial"/>
              </a:endParaRPr>
            </a:p>
            <a:p>
              <a:pPr marL="0" marR="5080" indent="0">
                <a:spcBef>
                  <a:spcPts val="290"/>
                </a:spcBef>
                <a:spcAft>
                  <a:spcPts val="600"/>
                </a:spcAft>
                <a:buClr>
                  <a:srgbClr val="FE6E00"/>
                </a:buClr>
                <a:buSzPct val="120000"/>
                <a:buNone/>
              </a:pPr>
              <a:r>
                <a:rPr lang="en-US" sz="2700" b="1" dirty="0">
                  <a:solidFill>
                    <a:srgbClr val="FF6E00"/>
                  </a:solidFill>
                  <a:latin typeface="Arial"/>
                  <a:cs typeface="Arial"/>
                </a:rPr>
                <a:t>I already have warranties on my devices. Why do I need Total Care?</a:t>
              </a:r>
            </a:p>
            <a:p>
              <a:pPr marL="0" marR="5080" indent="0">
                <a:spcBef>
                  <a:spcPts val="290"/>
                </a:spcBef>
                <a:spcAft>
                  <a:spcPts val="600"/>
                </a:spcAft>
                <a:buClr>
                  <a:srgbClr val="FE6E00"/>
                </a:buClr>
                <a:buSzPct val="120000"/>
                <a:buNone/>
              </a:pPr>
              <a:r>
                <a:rPr lang="en-US" sz="2200" b="1" i="1" dirty="0">
                  <a:solidFill>
                    <a:srgbClr val="04246D"/>
                  </a:solidFill>
                  <a:latin typeface="Arial"/>
                  <a:cs typeface="Arial"/>
                </a:rPr>
                <a:t>RESPONSE:</a:t>
              </a:r>
              <a:r>
                <a:rPr lang="en-US" sz="2200" i="1" dirty="0">
                  <a:latin typeface="Arial"/>
                  <a:cs typeface="Arial"/>
                </a:rPr>
                <a:t> </a:t>
              </a:r>
              <a:r>
                <a:rPr lang="en-US" sz="2200" i="1" dirty="0">
                  <a:solidFill>
                    <a:srgbClr val="000000"/>
                  </a:solidFill>
                  <a:latin typeface="Arial"/>
                  <a:cs typeface="Arial"/>
                </a:rPr>
                <a:t>While individual warranties cover specific device malfunctions, Total Care offers a broader range of support.</a:t>
              </a:r>
              <a:r>
                <a:rPr lang="en-US" sz="2200" i="1" dirty="0">
                  <a:latin typeface="Arial"/>
                  <a:cs typeface="Arial"/>
                </a:rPr>
                <a:t> It includes:</a:t>
              </a:r>
            </a:p>
            <a:p>
              <a:pPr marL="755650" marR="5080" lvl="1" indent="-285750">
                <a:buClr>
                  <a:srgbClr val="FE6E00"/>
                </a:buClr>
                <a:buSzPct val="120000"/>
                <a:buFont typeface="Arial" panose="020B0604020202020204" pitchFamily="34" charset="0"/>
                <a:buChar char="•"/>
              </a:pPr>
              <a:r>
                <a:rPr lang="en-US" sz="2200" i="1" dirty="0">
                  <a:latin typeface="Arial"/>
                  <a:cs typeface="Arial"/>
                </a:rPr>
                <a:t>Priority tech support w/ dedicated, U.S.-based experts</a:t>
              </a:r>
            </a:p>
            <a:p>
              <a:pPr marL="755650" marR="5080" lvl="1" indent="-285750">
                <a:buClr>
                  <a:srgbClr val="FE6E00"/>
                </a:buClr>
                <a:buSzPct val="120000"/>
                <a:buFont typeface="Arial" panose="020B0604020202020204" pitchFamily="34" charset="0"/>
                <a:buChar char="•"/>
              </a:pPr>
              <a:r>
                <a:rPr lang="en-US" sz="2200" i="1" dirty="0">
                  <a:latin typeface="Arial"/>
                  <a:cs typeface="Arial"/>
                </a:rPr>
                <a:t>Remote troubleshooting for connectivity problems</a:t>
              </a:r>
            </a:p>
            <a:p>
              <a:pPr marL="755650" marR="5080" lvl="1" indent="-285750">
                <a:buClr>
                  <a:srgbClr val="FE6E00"/>
                </a:buClr>
                <a:buSzPct val="120000"/>
                <a:buFont typeface="Arial" panose="020B0604020202020204" pitchFamily="34" charset="0"/>
                <a:buChar char="•"/>
              </a:pPr>
              <a:r>
                <a:rPr lang="en-US" sz="2200" i="1" dirty="0">
                  <a:latin typeface="Arial"/>
                  <a:cs typeface="Arial"/>
                </a:rPr>
                <a:t>Prioritized customer support</a:t>
              </a:r>
            </a:p>
            <a:p>
              <a:pPr marL="0" marR="5080" indent="0">
                <a:spcAft>
                  <a:spcPts val="1200"/>
                </a:spcAft>
                <a:buClr>
                  <a:srgbClr val="FE6E00"/>
                </a:buClr>
                <a:buSzPct val="120000"/>
                <a:buNone/>
              </a:pPr>
              <a:r>
                <a:rPr lang="en-US" sz="2200" i="1" dirty="0">
                  <a:latin typeface="Arial"/>
                  <a:cs typeface="Arial"/>
                </a:rPr>
                <a:t>Plus, with Total Care, all truck roll fees are waived for wire maintenance or troubleshooting issues.</a:t>
              </a:r>
              <a:br>
                <a:rPr lang="en-US" sz="2000" i="1" dirty="0">
                  <a:latin typeface="Arial"/>
                  <a:cs typeface="Arial"/>
                </a:rPr>
              </a:br>
              <a:endParaRPr lang="en-US" sz="1200" i="1">
                <a:latin typeface="Arial"/>
                <a:cs typeface="Arial"/>
              </a:endParaRPr>
            </a:p>
            <a:p>
              <a:pPr marL="0" marR="5080" indent="0">
                <a:spcBef>
                  <a:spcPts val="290"/>
                </a:spcBef>
                <a:spcAft>
                  <a:spcPts val="600"/>
                </a:spcAft>
                <a:buClr>
                  <a:srgbClr val="FE6E00"/>
                </a:buClr>
                <a:buSzPct val="120000"/>
                <a:buNone/>
              </a:pPr>
              <a:r>
                <a:rPr lang="en-US" sz="2700" b="1" dirty="0">
                  <a:solidFill>
                    <a:srgbClr val="FF6E00"/>
                  </a:solidFill>
                  <a:latin typeface="Arial"/>
                  <a:cs typeface="Arial"/>
                </a:rPr>
                <a:t>I can handle tech problems myself.</a:t>
              </a:r>
            </a:p>
            <a:p>
              <a:pPr marL="0" marR="5080" indent="0">
                <a:spcBef>
                  <a:spcPts val="290"/>
                </a:spcBef>
                <a:spcAft>
                  <a:spcPts val="1200"/>
                </a:spcAft>
                <a:buClr>
                  <a:srgbClr val="FE6E00"/>
                </a:buClr>
                <a:buSzPct val="120000"/>
                <a:buNone/>
              </a:pPr>
              <a:r>
                <a:rPr lang="en-US" sz="2200" b="1" i="1" dirty="0">
                  <a:solidFill>
                    <a:srgbClr val="04246D"/>
                  </a:solidFill>
                  <a:latin typeface="Arial"/>
                  <a:cs typeface="Arial"/>
                </a:rPr>
                <a:t>RESPONSE:</a:t>
              </a:r>
              <a:r>
                <a:rPr lang="en-US" sz="2200" i="1" dirty="0">
                  <a:latin typeface="Arial"/>
                  <a:cs typeface="Arial"/>
                </a:rPr>
                <a:t> Even for tech-savvy customers, some issues might require specific fixes or specialized knowledge. Total Care gives you access to the best tech advisors in the industry, saving you time and hassle.</a:t>
              </a:r>
            </a:p>
          </p:txBody>
        </p:sp>
      </p:grpSp>
      <p:pic>
        <p:nvPicPr>
          <p:cNvPr id="7" name="Graphic 27" descr="Group brainstorm outline">
            <a:extLst>
              <a:ext uri="{FF2B5EF4-FFF2-40B4-BE49-F238E27FC236}">
                <a16:creationId xmlns:a16="http://schemas.microsoft.com/office/drawing/2014/main" id="{6DF5BD20-29D1-4A7E-79DC-25782A92B48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89800" y="4542810"/>
            <a:ext cx="2014867" cy="2012289"/>
          </a:xfrm>
          <a:prstGeom prst="rect">
            <a:avLst/>
          </a:prstGeom>
        </p:spPr>
      </p:pic>
      <p:sp>
        <p:nvSpPr>
          <p:cNvPr id="15" name="Rectangle 14">
            <a:extLst>
              <a:ext uri="{FF2B5EF4-FFF2-40B4-BE49-F238E27FC236}">
                <a16:creationId xmlns:a16="http://schemas.microsoft.com/office/drawing/2014/main" id="{D9203840-C962-E4D9-10E3-CA22AC130EE6}"/>
              </a:ext>
            </a:extLst>
          </p:cNvPr>
          <p:cNvSpPr/>
          <p:nvPr/>
        </p:nvSpPr>
        <p:spPr>
          <a:xfrm>
            <a:off x="8912751" y="1082069"/>
            <a:ext cx="2079415" cy="400110"/>
          </a:xfrm>
          <a:prstGeom prst="rect">
            <a:avLst/>
          </a:prstGeom>
          <a:noFill/>
        </p:spPr>
        <p:txBody>
          <a:bodyPr wrap="none" lIns="91440" tIns="45720" rIns="91440" bIns="4572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b="1" cap="none" spc="0">
                <a:ln w="22225">
                  <a:solidFill>
                    <a:schemeClr val="accent2"/>
                  </a:solidFill>
                  <a:prstDash val="solid"/>
                </a:ln>
                <a:solidFill>
                  <a:schemeClr val="accent2">
                    <a:lumMod val="40000"/>
                    <a:lumOff val="60000"/>
                  </a:schemeClr>
                </a:solidFill>
                <a:effectLst/>
                <a:latin typeface="Arial" panose="020B0604020202020204" pitchFamily="34" charset="0"/>
                <a:cs typeface="Arial" panose="020B0604020202020204" pitchFamily="34" charset="0"/>
              </a:rPr>
              <a:t>Remember to…</a:t>
            </a:r>
          </a:p>
        </p:txBody>
      </p:sp>
      <p:sp>
        <p:nvSpPr>
          <p:cNvPr id="17" name="Rectangle 16">
            <a:extLst>
              <a:ext uri="{FF2B5EF4-FFF2-40B4-BE49-F238E27FC236}">
                <a16:creationId xmlns:a16="http://schemas.microsoft.com/office/drawing/2014/main" id="{4D02176C-8233-8606-D644-8F4AA9A75381}"/>
              </a:ext>
            </a:extLst>
          </p:cNvPr>
          <p:cNvSpPr/>
          <p:nvPr/>
        </p:nvSpPr>
        <p:spPr>
          <a:xfrm>
            <a:off x="0" y="16000"/>
            <a:ext cx="16244400" cy="1752100"/>
          </a:xfrm>
          <a:prstGeom prst="rect">
            <a:avLst/>
          </a:prstGeom>
          <a:solidFill>
            <a:srgbClr val="00276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Title 3">
            <a:extLst>
              <a:ext uri="{FF2B5EF4-FFF2-40B4-BE49-F238E27FC236}">
                <a16:creationId xmlns:a16="http://schemas.microsoft.com/office/drawing/2014/main" id="{6C672707-5867-7DEB-78F5-4FCEF9D3FF0B}"/>
              </a:ext>
            </a:extLst>
          </p:cNvPr>
          <p:cNvSpPr>
            <a:spLocks noGrp="1"/>
          </p:cNvSpPr>
          <p:nvPr/>
        </p:nvSpPr>
        <p:spPr>
          <a:xfrm>
            <a:off x="293369" y="523498"/>
            <a:ext cx="10733823" cy="630628"/>
          </a:xfrm>
          <a:prstGeom prst="rect">
            <a:avLst/>
          </a:prstGeom>
        </p:spPr>
        <p:txBody>
          <a:bodyPr vert="horz" lIns="0" tIns="0" rIns="0" bIns="0" rtlCol="0" anchor="ctr">
            <a:noAutofit/>
          </a:bodyPr>
          <a:lstStyle>
            <a:lvl1pPr algn="l" defTabSz="777240" rtl="0" eaLnBrk="1" latinLnBrk="0" hangingPunct="1">
              <a:lnSpc>
                <a:spcPct val="90000"/>
              </a:lnSpc>
              <a:spcBef>
                <a:spcPct val="0"/>
              </a:spcBef>
              <a:buNone/>
              <a:defRPr sz="4693" b="1" i="0" kern="1200">
                <a:solidFill>
                  <a:schemeClr val="bg1"/>
                </a:solidFill>
                <a:latin typeface="Regular Bold" panose="02000503030000020003" pitchFamily="2" charset="77"/>
                <a:ea typeface="+mj-ea"/>
                <a:cs typeface="+mj-cs"/>
              </a:defRPr>
            </a:lvl1pPr>
          </a:lstStyle>
          <a:p>
            <a:r>
              <a:rPr lang="en-US" sz="4400">
                <a:latin typeface="Arial Rounded MT Bold"/>
              </a:rPr>
              <a:t>Common Objections &amp; How to Overcome Them!</a:t>
            </a:r>
            <a:endParaRPr lang="en-US"/>
          </a:p>
        </p:txBody>
      </p:sp>
      <p:sp>
        <p:nvSpPr>
          <p:cNvPr id="21" name="Text Placeholder 4">
            <a:extLst>
              <a:ext uri="{FF2B5EF4-FFF2-40B4-BE49-F238E27FC236}">
                <a16:creationId xmlns:a16="http://schemas.microsoft.com/office/drawing/2014/main" id="{51A1162E-D78A-D098-C6D0-9E37A38072EB}"/>
              </a:ext>
            </a:extLst>
          </p:cNvPr>
          <p:cNvSpPr>
            <a:spLocks noGrp="1"/>
          </p:cNvSpPr>
          <p:nvPr/>
        </p:nvSpPr>
        <p:spPr>
          <a:xfrm>
            <a:off x="5119370" y="900798"/>
            <a:ext cx="1862557" cy="549091"/>
          </a:xfrm>
          <a:prstGeom prst="roundRect">
            <a:avLst>
              <a:gd name="adj" fmla="val 50000"/>
            </a:avLst>
          </a:prstGeom>
          <a:solidFill>
            <a:srgbClr val="FE6E00"/>
          </a:solidFill>
        </p:spPr>
        <p:txBody>
          <a:bodyPr lIns="0" tIns="0" rIns="0" bIns="0" anchor="ctr">
            <a:noAutofit/>
          </a:bodyPr>
          <a:lstStyle>
            <a:lvl1pPr marL="0" indent="0" algn="l" defTabSz="777240" rtl="0" eaLnBrk="1" latinLnBrk="0" hangingPunct="1">
              <a:lnSpc>
                <a:spcPct val="90000"/>
              </a:lnSpc>
              <a:spcBef>
                <a:spcPts val="850"/>
              </a:spcBef>
              <a:buFont typeface="Arial" panose="020B0604020202020204" pitchFamily="34" charset="0"/>
              <a:buNone/>
              <a:defRPr sz="2640" kern="1200">
                <a:solidFill>
                  <a:schemeClr val="accent3"/>
                </a:solidFill>
                <a:latin typeface="+mn-lt"/>
                <a:ea typeface="+mn-ea"/>
                <a:cs typeface="+mn-cs"/>
              </a:defRPr>
            </a:lvl1pPr>
            <a:lvl2pPr marL="670575" indent="0" algn="l" defTabSz="777240" rtl="0" eaLnBrk="1" latinLnBrk="0" hangingPunct="1">
              <a:lnSpc>
                <a:spcPct val="90000"/>
              </a:lnSpc>
              <a:spcBef>
                <a:spcPts val="425"/>
              </a:spcBef>
              <a:buFont typeface="Arial" panose="020B0604020202020204" pitchFamily="34" charset="0"/>
              <a:buNone/>
              <a:defRPr sz="2040" kern="1200">
                <a:solidFill>
                  <a:schemeClr val="tx1"/>
                </a:solidFill>
                <a:latin typeface="+mn-lt"/>
                <a:ea typeface="+mn-ea"/>
                <a:cs typeface="+mn-cs"/>
              </a:defRPr>
            </a:lvl2pPr>
            <a:lvl3pPr marL="1341150" indent="0" algn="l"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3pPr>
            <a:lvl4pPr marL="2011726" indent="0" algn="l"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4pPr>
            <a:lvl5pPr marL="2682301" indent="0" algn="l"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63500"/>
            <a:r>
              <a:rPr lang="en-US" sz="2400" dirty="0">
                <a:solidFill>
                  <a:schemeClr val="bg1"/>
                </a:solidFill>
                <a:latin typeface="Arial Rounded MT Bold"/>
              </a:rPr>
              <a:t>Total Care</a:t>
            </a:r>
            <a:endParaRPr lang="en-US" sz="2400" dirty="0">
              <a:solidFill>
                <a:schemeClr val="bg1"/>
              </a:solidFill>
              <a:latin typeface="Arial Rounded MT Bold" panose="020F0704030504030204" pitchFamily="34" charset="77"/>
            </a:endParaRPr>
          </a:p>
        </p:txBody>
      </p:sp>
      <p:pic>
        <p:nvPicPr>
          <p:cNvPr id="25" name="Picture 24" descr="A white text on a black background&#10;&#10;Description automatically generated">
            <a:extLst>
              <a:ext uri="{FF2B5EF4-FFF2-40B4-BE49-F238E27FC236}">
                <a16:creationId xmlns:a16="http://schemas.microsoft.com/office/drawing/2014/main" id="{3C4860BE-C312-F695-804D-BD7EF119A240}"/>
              </a:ext>
            </a:extLst>
          </p:cNvPr>
          <p:cNvPicPr>
            <a:picLocks noChangeAspect="1"/>
          </p:cNvPicPr>
          <p:nvPr/>
        </p:nvPicPr>
        <p:blipFill>
          <a:blip r:embed="rId5"/>
          <a:stretch>
            <a:fillRect/>
          </a:stretch>
        </p:blipFill>
        <p:spPr>
          <a:xfrm>
            <a:off x="12239086" y="184812"/>
            <a:ext cx="3684871" cy="757824"/>
          </a:xfrm>
          <a:prstGeom prst="rect">
            <a:avLst/>
          </a:prstGeom>
        </p:spPr>
      </p:pic>
      <p:sp>
        <p:nvSpPr>
          <p:cNvPr id="14" name="Rounded Rectangle 5">
            <a:extLst>
              <a:ext uri="{FF2B5EF4-FFF2-40B4-BE49-F238E27FC236}">
                <a16:creationId xmlns:a16="http://schemas.microsoft.com/office/drawing/2014/main" id="{18E61777-585B-87A8-4082-9C4EF19D6326}"/>
              </a:ext>
            </a:extLst>
          </p:cNvPr>
          <p:cNvSpPr/>
          <p:nvPr/>
        </p:nvSpPr>
        <p:spPr>
          <a:xfrm>
            <a:off x="12967336" y="1905994"/>
            <a:ext cx="2935887" cy="2700082"/>
          </a:xfrm>
          <a:prstGeom prst="roundRect">
            <a:avLst>
              <a:gd name="adj" fmla="val 12802"/>
            </a:avLst>
          </a:prstGeom>
          <a:solidFill>
            <a:srgbClr val="00276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200" b="1" dirty="0">
                <a:latin typeface="Arial"/>
                <a:cs typeface="Arial"/>
              </a:rPr>
              <a:t>ACKNOWLEDGE:</a:t>
            </a:r>
            <a:endParaRPr lang="en-US" sz="2200" dirty="0">
              <a:ea typeface="Calibri"/>
              <a:cs typeface="Calibri"/>
            </a:endParaRPr>
          </a:p>
          <a:p>
            <a:pPr marL="285750" indent="-285750">
              <a:buFont typeface="Arial" panose="020B0604020202020204" pitchFamily="34" charset="0"/>
              <a:buChar char="•"/>
            </a:pPr>
            <a:r>
              <a:rPr lang="en-US" sz="1900" dirty="0">
                <a:latin typeface="Arial"/>
                <a:cs typeface="Arial"/>
              </a:rPr>
              <a:t>Active Listening</a:t>
            </a:r>
          </a:p>
          <a:p>
            <a:pPr marL="285750" indent="-285750">
              <a:buFont typeface="Arial" panose="020B0604020202020204" pitchFamily="34" charset="0"/>
              <a:buChar char="•"/>
            </a:pPr>
            <a:r>
              <a:rPr lang="en-US" sz="1900" dirty="0">
                <a:latin typeface="Arial"/>
                <a:cs typeface="Arial"/>
              </a:rPr>
              <a:t>Empathy</a:t>
            </a:r>
          </a:p>
          <a:p>
            <a:pPr marL="285750" indent="-285750">
              <a:buFont typeface="Arial" panose="020B0604020202020204" pitchFamily="34" charset="0"/>
              <a:buChar char="•"/>
            </a:pPr>
            <a:r>
              <a:rPr lang="en-US" sz="1900" dirty="0">
                <a:latin typeface="Arial"/>
                <a:cs typeface="Arial"/>
              </a:rPr>
              <a:t>Validation</a:t>
            </a:r>
          </a:p>
          <a:p>
            <a:pPr marL="285750" indent="-285750">
              <a:buFont typeface="Arial" panose="020B0604020202020204" pitchFamily="34" charset="0"/>
              <a:buChar char="•"/>
            </a:pPr>
            <a:r>
              <a:rPr lang="en-US" sz="1900" dirty="0">
                <a:latin typeface="Arial"/>
                <a:cs typeface="Arial"/>
              </a:rPr>
              <a:t>Summarization</a:t>
            </a:r>
          </a:p>
          <a:p>
            <a:pPr marL="285750" indent="-285750">
              <a:buFont typeface="Arial" panose="020B0604020202020204" pitchFamily="34" charset="0"/>
              <a:buChar char="•"/>
            </a:pPr>
            <a:r>
              <a:rPr lang="en-US" sz="1900" dirty="0">
                <a:latin typeface="Arial"/>
                <a:cs typeface="Arial"/>
              </a:rPr>
              <a:t>Assurance</a:t>
            </a:r>
          </a:p>
        </p:txBody>
      </p:sp>
      <p:sp>
        <p:nvSpPr>
          <p:cNvPr id="13" name="Rounded Rectangle 4">
            <a:extLst>
              <a:ext uri="{FF2B5EF4-FFF2-40B4-BE49-F238E27FC236}">
                <a16:creationId xmlns:a16="http://schemas.microsoft.com/office/drawing/2014/main" id="{6FC25289-94F4-29DD-D6E1-833D6CBB9C11}"/>
              </a:ext>
            </a:extLst>
          </p:cNvPr>
          <p:cNvSpPr/>
          <p:nvPr/>
        </p:nvSpPr>
        <p:spPr>
          <a:xfrm>
            <a:off x="12971946" y="3905696"/>
            <a:ext cx="2935887" cy="2838964"/>
          </a:xfrm>
          <a:prstGeom prst="roundRect">
            <a:avLst>
              <a:gd name="adj" fmla="val 12802"/>
            </a:avLst>
          </a:prstGeom>
          <a:solidFill>
            <a:srgbClr val="FF6E0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200" b="1" dirty="0">
                <a:latin typeface="Arial"/>
                <a:cs typeface="Arial"/>
              </a:rPr>
              <a:t>RESPOND:</a:t>
            </a:r>
            <a:endParaRPr lang="en-US" sz="2200" dirty="0">
              <a:ea typeface="Calibri"/>
              <a:cs typeface="Calibri"/>
            </a:endParaRPr>
          </a:p>
          <a:p>
            <a:pPr marL="285750" indent="-285750">
              <a:buFont typeface="Arial" panose="020B0604020202020204" pitchFamily="34" charset="0"/>
              <a:buChar char="•"/>
            </a:pPr>
            <a:r>
              <a:rPr lang="en-US" sz="1900" dirty="0">
                <a:latin typeface="Arial"/>
                <a:cs typeface="Arial"/>
              </a:rPr>
              <a:t>Clear Explanation</a:t>
            </a:r>
          </a:p>
          <a:p>
            <a:pPr marL="285750" indent="-285750">
              <a:buFont typeface="Arial" panose="020B0604020202020204" pitchFamily="34" charset="0"/>
              <a:buChar char="•"/>
            </a:pPr>
            <a:r>
              <a:rPr lang="en-US" sz="1900" dirty="0">
                <a:latin typeface="Arial"/>
                <a:cs typeface="Arial"/>
              </a:rPr>
              <a:t>Benefit Focus</a:t>
            </a:r>
          </a:p>
          <a:p>
            <a:pPr marL="285750" indent="-285750">
              <a:buFont typeface="Arial" panose="020B0604020202020204" pitchFamily="34" charset="0"/>
              <a:buChar char="•"/>
            </a:pPr>
            <a:r>
              <a:rPr lang="en-US" sz="1900" dirty="0">
                <a:latin typeface="Arial"/>
                <a:cs typeface="Arial"/>
              </a:rPr>
              <a:t>Use Examples</a:t>
            </a:r>
            <a:endParaRPr lang="en-US" sz="19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900" dirty="0">
                <a:latin typeface="Arial"/>
                <a:cs typeface="Arial"/>
              </a:rPr>
              <a:t>Customization</a:t>
            </a:r>
          </a:p>
          <a:p>
            <a:pPr marL="285750" indent="-285750">
              <a:buFont typeface="Arial" panose="020B0604020202020204" pitchFamily="34" charset="0"/>
              <a:buChar char="•"/>
            </a:pPr>
            <a:r>
              <a:rPr lang="en-US" sz="1900" dirty="0">
                <a:latin typeface="Arial"/>
                <a:cs typeface="Arial"/>
              </a:rPr>
              <a:t>Be Transparent</a:t>
            </a:r>
          </a:p>
          <a:p>
            <a:pPr marL="285750" indent="-285750">
              <a:buFont typeface="Arial" panose="020B0604020202020204" pitchFamily="34" charset="0"/>
              <a:buChar char="•"/>
            </a:pPr>
            <a:r>
              <a:rPr lang="en-US" sz="1900" dirty="0">
                <a:latin typeface="Arial"/>
                <a:cs typeface="Arial"/>
              </a:rPr>
              <a:t>2 Rebuttals, </a:t>
            </a:r>
            <a:r>
              <a:rPr lang="en-US" sz="1900" b="1" dirty="0">
                <a:latin typeface="Arial"/>
                <a:cs typeface="Arial"/>
              </a:rPr>
              <a:t>MAX</a:t>
            </a:r>
          </a:p>
        </p:txBody>
      </p:sp>
      <p:sp>
        <p:nvSpPr>
          <p:cNvPr id="12" name="Rounded Rectangle 3">
            <a:extLst>
              <a:ext uri="{FF2B5EF4-FFF2-40B4-BE49-F238E27FC236}">
                <a16:creationId xmlns:a16="http://schemas.microsoft.com/office/drawing/2014/main" id="{C6D551C1-45AC-E20E-0994-E6A26FDE7A82}"/>
              </a:ext>
            </a:extLst>
          </p:cNvPr>
          <p:cNvSpPr/>
          <p:nvPr/>
        </p:nvSpPr>
        <p:spPr>
          <a:xfrm>
            <a:off x="12969605" y="6161166"/>
            <a:ext cx="2935887" cy="2642573"/>
          </a:xfrm>
          <a:prstGeom prst="roundRect">
            <a:avLst>
              <a:gd name="adj" fmla="val 12802"/>
            </a:avLst>
          </a:prstGeom>
          <a:solidFill>
            <a:srgbClr val="00276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200" b="1" dirty="0">
                <a:latin typeface="Arial"/>
                <a:cs typeface="Arial"/>
              </a:rPr>
              <a:t>ENGAGE:</a:t>
            </a:r>
            <a:endParaRPr lang="en-US" sz="2200" dirty="0"/>
          </a:p>
          <a:p>
            <a:pPr marL="285750" indent="-285750">
              <a:buFont typeface="Arial" panose="020B0604020202020204" pitchFamily="34" charset="0"/>
              <a:buChar char="•"/>
            </a:pPr>
            <a:r>
              <a:rPr lang="en-US" sz="1900" dirty="0">
                <a:latin typeface="Arial"/>
                <a:cs typeface="Arial"/>
              </a:rPr>
              <a:t>Open-ended Questions</a:t>
            </a:r>
          </a:p>
          <a:p>
            <a:pPr marL="285750" indent="-285750">
              <a:buFont typeface="Arial" panose="020B0604020202020204" pitchFamily="34" charset="0"/>
              <a:buChar char="•"/>
            </a:pPr>
            <a:r>
              <a:rPr lang="en-US" sz="1900" dirty="0">
                <a:latin typeface="Arial"/>
                <a:cs typeface="Arial"/>
              </a:rPr>
              <a:t>Solutions</a:t>
            </a:r>
          </a:p>
          <a:p>
            <a:pPr marL="285750" indent="-285750">
              <a:buFont typeface="Arial" panose="020B0604020202020204" pitchFamily="34" charset="0"/>
              <a:buChar char="•"/>
            </a:pPr>
            <a:r>
              <a:rPr lang="en-US" sz="1900" dirty="0">
                <a:latin typeface="Arial"/>
                <a:cs typeface="Arial"/>
              </a:rPr>
              <a:t>Collaboration</a:t>
            </a:r>
            <a:endParaRPr lang="en-US" dirty="0">
              <a:ea typeface="Calibri"/>
              <a:cs typeface="Calibri"/>
            </a:endParaRPr>
          </a:p>
          <a:p>
            <a:pPr marL="285750" indent="-285750">
              <a:buFont typeface="Arial" panose="020B0604020202020204" pitchFamily="34" charset="0"/>
              <a:buChar char="•"/>
            </a:pPr>
            <a:r>
              <a:rPr lang="en-US" sz="1900" dirty="0">
                <a:latin typeface="Arial"/>
                <a:cs typeface="Arial"/>
              </a:rPr>
              <a:t>Handle Concerns</a:t>
            </a:r>
          </a:p>
          <a:p>
            <a:pPr marL="285750" indent="-285750">
              <a:buFont typeface="Arial" panose="020B0604020202020204" pitchFamily="34" charset="0"/>
              <a:buChar char="•"/>
            </a:pPr>
            <a:r>
              <a:rPr lang="en-US" sz="1900" dirty="0">
                <a:latin typeface="Arial"/>
                <a:cs typeface="Arial"/>
              </a:rPr>
              <a:t>Offer Alternatives</a:t>
            </a:r>
          </a:p>
          <a:p>
            <a:pPr marL="285750" indent="-285750">
              <a:buFont typeface="Arial" panose="020B0604020202020204" pitchFamily="34" charset="0"/>
              <a:buChar char="•"/>
            </a:pPr>
            <a:r>
              <a:rPr lang="en-US" sz="1900" dirty="0">
                <a:latin typeface="Arial"/>
                <a:cs typeface="Arial"/>
              </a:rPr>
              <a:t>Confirmation</a:t>
            </a:r>
          </a:p>
        </p:txBody>
      </p:sp>
    </p:spTree>
    <p:extLst>
      <p:ext uri="{BB962C8B-B14F-4D97-AF65-F5344CB8AC3E}">
        <p14:creationId xmlns:p14="http://schemas.microsoft.com/office/powerpoint/2010/main" val="4130511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1"/>
          <a:tileRect/>
        </a:gradFill>
        <a:effectLst/>
      </p:bgPr>
    </p:bg>
    <p:spTree>
      <p:nvGrpSpPr>
        <p:cNvPr id="1" name="">
          <a:extLst>
            <a:ext uri="{FF2B5EF4-FFF2-40B4-BE49-F238E27FC236}">
              <a16:creationId xmlns:a16="http://schemas.microsoft.com/office/drawing/2014/main" id="{91F9ADDE-A5BD-DBFC-1EF2-21624E57B370}"/>
            </a:ext>
          </a:extLst>
        </p:cNvPr>
        <p:cNvGrpSpPr/>
        <p:nvPr/>
      </p:nvGrpSpPr>
      <p:grpSpPr>
        <a:xfrm>
          <a:off x="0" y="0"/>
          <a:ext cx="0" cy="0"/>
          <a:chOff x="0" y="0"/>
          <a:chExt cx="0" cy="0"/>
        </a:xfrm>
      </p:grpSpPr>
      <p:sp>
        <p:nvSpPr>
          <p:cNvPr id="5" name="Rounded Rectangle 24">
            <a:extLst>
              <a:ext uri="{FF2B5EF4-FFF2-40B4-BE49-F238E27FC236}">
                <a16:creationId xmlns:a16="http://schemas.microsoft.com/office/drawing/2014/main" id="{A318CE0C-6E45-B8CF-8C94-459D66D25EE0}"/>
              </a:ext>
            </a:extLst>
          </p:cNvPr>
          <p:cNvSpPr/>
          <p:nvPr/>
        </p:nvSpPr>
        <p:spPr>
          <a:xfrm>
            <a:off x="8912751" y="271509"/>
            <a:ext cx="2285473" cy="738672"/>
          </a:xfrm>
          <a:prstGeom prst="roundRect">
            <a:avLst>
              <a:gd name="adj" fmla="val 50000"/>
            </a:avLst>
          </a:prstGeom>
          <a:solidFill>
            <a:schemeClr val="bg1"/>
          </a:solidFill>
          <a:ln w="28575">
            <a:solidFill>
              <a:srgbClr val="FE6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1400" b="1">
                <a:solidFill>
                  <a:srgbClr val="082471"/>
                </a:solidFill>
                <a:latin typeface="Arial Rounded MT Bold" panose="020F0704030504030204" pitchFamily="34" charset="77"/>
              </a:rPr>
              <a:t>Common Objections</a:t>
            </a:r>
          </a:p>
        </p:txBody>
      </p:sp>
      <p:sp>
        <p:nvSpPr>
          <p:cNvPr id="4" name="Rectangle 3">
            <a:extLst>
              <a:ext uri="{FF2B5EF4-FFF2-40B4-BE49-F238E27FC236}">
                <a16:creationId xmlns:a16="http://schemas.microsoft.com/office/drawing/2014/main" id="{05352468-9D01-8FA0-7AAC-F05F1CDE5BB4}"/>
              </a:ext>
            </a:extLst>
          </p:cNvPr>
          <p:cNvSpPr/>
          <p:nvPr/>
        </p:nvSpPr>
        <p:spPr>
          <a:xfrm>
            <a:off x="285984" y="1944267"/>
            <a:ext cx="12433184" cy="626510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3">
            <a:extLst>
              <a:ext uri="{FF2B5EF4-FFF2-40B4-BE49-F238E27FC236}">
                <a16:creationId xmlns:a16="http://schemas.microsoft.com/office/drawing/2014/main" id="{8A209776-BC1B-7815-68D2-EAAA617E19F9}"/>
              </a:ext>
            </a:extLst>
          </p:cNvPr>
          <p:cNvSpPr txBox="1">
            <a:spLocks/>
          </p:cNvSpPr>
          <p:nvPr/>
        </p:nvSpPr>
        <p:spPr>
          <a:xfrm>
            <a:off x="462127" y="2030160"/>
            <a:ext cx="12261036" cy="6005296"/>
          </a:xfrm>
          <a:prstGeom prst="rect">
            <a:avLst/>
          </a:prstGeom>
          <a:ln>
            <a:noFill/>
          </a:ln>
        </p:spPr>
        <p:txBody>
          <a:bodyPr lIns="0" tIns="0" rIns="134112" bIns="67056" anchor="ctr">
            <a:noAutofit/>
          </a:bodyPr>
          <a:lstStyle>
            <a:defPPr>
              <a:defRPr lang="en-US"/>
            </a:defPPr>
            <a:lvl1pPr marL="335288" indent="-335288" algn="l" defTabSz="1341150" rtl="0" eaLnBrk="1" latinLnBrk="0" hangingPunct="1">
              <a:lnSpc>
                <a:spcPct val="90000"/>
              </a:lnSpc>
              <a:spcBef>
                <a:spcPts val="1467"/>
              </a:spcBef>
              <a:buClr>
                <a:schemeClr val="accent2"/>
              </a:buClr>
              <a:buFont typeface="System Font Regular"/>
              <a:buChar char="+"/>
              <a:defRPr sz="2053" kern="1200">
                <a:solidFill>
                  <a:schemeClr val="tx1"/>
                </a:solidFill>
                <a:latin typeface="+mn-lt"/>
                <a:ea typeface="+mn-ea"/>
                <a:cs typeface="+mn-cs"/>
              </a:defRPr>
            </a:lvl1pPr>
            <a:lvl2pPr marL="1005863" indent="-335288" algn="l" defTabSz="1341150" rtl="0" eaLnBrk="1" latinLnBrk="0" hangingPunct="1">
              <a:lnSpc>
                <a:spcPct val="90000"/>
              </a:lnSpc>
              <a:spcBef>
                <a:spcPts val="733"/>
              </a:spcBef>
              <a:buClr>
                <a:schemeClr val="accent2"/>
              </a:buClr>
              <a:buFont typeface="System Font Regular"/>
              <a:buChar char="+"/>
              <a:defRPr sz="2053" kern="1200">
                <a:solidFill>
                  <a:schemeClr val="tx1"/>
                </a:solidFill>
                <a:latin typeface="+mn-lt"/>
                <a:ea typeface="+mn-ea"/>
                <a:cs typeface="+mn-cs"/>
              </a:defRPr>
            </a:lvl2pPr>
            <a:lvl3pPr marL="1676438" indent="-335288" algn="l" defTabSz="1341150" rtl="0" eaLnBrk="1" latinLnBrk="0" hangingPunct="1">
              <a:lnSpc>
                <a:spcPct val="90000"/>
              </a:lnSpc>
              <a:spcBef>
                <a:spcPts val="733"/>
              </a:spcBef>
              <a:buClr>
                <a:schemeClr val="accent2"/>
              </a:buClr>
              <a:buFont typeface="System Font Regular"/>
              <a:buChar char="+"/>
              <a:defRPr sz="2053" kern="1200">
                <a:solidFill>
                  <a:schemeClr val="tx1"/>
                </a:solidFill>
                <a:latin typeface="+mn-lt"/>
                <a:ea typeface="+mn-ea"/>
                <a:cs typeface="+mn-cs"/>
              </a:defRPr>
            </a:lvl3pPr>
            <a:lvl4pPr marL="2347013" indent="-335288" algn="l" defTabSz="1341150" rtl="0" eaLnBrk="1" latinLnBrk="0" hangingPunct="1">
              <a:lnSpc>
                <a:spcPct val="90000"/>
              </a:lnSpc>
              <a:spcBef>
                <a:spcPts val="733"/>
              </a:spcBef>
              <a:buClr>
                <a:schemeClr val="accent2"/>
              </a:buClr>
              <a:buFont typeface="System Font Regular"/>
              <a:buChar char="+"/>
              <a:defRPr sz="2053" kern="1200">
                <a:solidFill>
                  <a:schemeClr val="tx1"/>
                </a:solidFill>
                <a:latin typeface="+mn-lt"/>
                <a:ea typeface="+mn-ea"/>
                <a:cs typeface="+mn-cs"/>
              </a:defRPr>
            </a:lvl4pPr>
            <a:lvl5pPr marL="3017589" indent="-335288" algn="l" defTabSz="1341150" rtl="0" eaLnBrk="1" latinLnBrk="0" hangingPunct="1">
              <a:lnSpc>
                <a:spcPct val="90000"/>
              </a:lnSpc>
              <a:spcBef>
                <a:spcPts val="733"/>
              </a:spcBef>
              <a:buClr>
                <a:schemeClr val="accent2"/>
              </a:buClr>
              <a:buFont typeface="System Font Regular"/>
              <a:buChar char="+"/>
              <a:defRPr sz="2053" kern="1200">
                <a:solidFill>
                  <a:schemeClr val="tx1"/>
                </a:solidFill>
                <a:latin typeface="+mn-lt"/>
                <a:ea typeface="+mn-ea"/>
                <a:cs typeface="+mn-cs"/>
              </a:defRPr>
            </a:lvl5pPr>
            <a:lvl6pPr marL="3688164"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739"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314"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890"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a:lstStyle>
          <a:p>
            <a:pPr marL="0" marR="5080" indent="0">
              <a:spcBef>
                <a:spcPts val="290"/>
              </a:spcBef>
              <a:spcAft>
                <a:spcPts val="600"/>
              </a:spcAft>
              <a:buNone/>
            </a:pPr>
            <a:r>
              <a:rPr lang="en-US" sz="2700" b="1" dirty="0">
                <a:solidFill>
                  <a:srgbClr val="FF6E00"/>
                </a:solidFill>
                <a:latin typeface="Arial"/>
                <a:cs typeface="Arial"/>
              </a:rPr>
              <a:t>I don't have that many devices, so Plus/Max is unnecessary.</a:t>
            </a:r>
            <a:endParaRPr lang="en-US" sz="2700" dirty="0">
              <a:latin typeface="Arial"/>
              <a:cs typeface="Arial"/>
            </a:endParaRPr>
          </a:p>
          <a:p>
            <a:pPr marL="0" marR="5080" indent="0">
              <a:spcBef>
                <a:spcPts val="290"/>
              </a:spcBef>
              <a:spcAft>
                <a:spcPts val="1200"/>
              </a:spcAft>
              <a:buNone/>
            </a:pPr>
            <a:r>
              <a:rPr lang="en-US" sz="2200" b="1" i="1" dirty="0">
                <a:solidFill>
                  <a:srgbClr val="04246D"/>
                </a:solidFill>
                <a:latin typeface="Arial"/>
                <a:cs typeface="Arial"/>
              </a:rPr>
              <a:t>RESPONSE:</a:t>
            </a:r>
            <a:r>
              <a:rPr lang="en-US" sz="2200" i="1" dirty="0">
                <a:latin typeface="Arial"/>
                <a:cs typeface="Arial"/>
              </a:rPr>
              <a:t> </a:t>
            </a:r>
            <a:r>
              <a:rPr lang="en-US" sz="2200" i="1" dirty="0">
                <a:latin typeface="Arial"/>
                <a:ea typeface="+mn-lt"/>
                <a:cs typeface="Arial"/>
              </a:rPr>
              <a:t>"You’d be surprised—most homes are more tech-heavy than you think. If you’ve got a smart TV, a tablet, a gaming system, you’ve already got gear this plan protects. For Max, we also cover devices like PCs, controllers, keyboards, monitors, smart devices hubs (i.e. Alexa), smart watches, fitness bands, VR headsets, smart doorbells, and more!"</a:t>
            </a:r>
            <a:br>
              <a:rPr lang="en-US" sz="2200" i="1" dirty="0">
                <a:latin typeface="Arial"/>
                <a:ea typeface="+mn-lt"/>
                <a:cs typeface="Arial"/>
              </a:rPr>
            </a:br>
            <a:endParaRPr lang="en-US" sz="1200">
              <a:latin typeface="Arial"/>
              <a:cs typeface="Arial"/>
            </a:endParaRPr>
          </a:p>
          <a:p>
            <a:pPr marL="0" marR="5080" indent="0">
              <a:spcBef>
                <a:spcPts val="290"/>
              </a:spcBef>
              <a:spcAft>
                <a:spcPts val="600"/>
              </a:spcAft>
              <a:buNone/>
            </a:pPr>
            <a:r>
              <a:rPr lang="en-US" sz="2700" b="1" dirty="0">
                <a:solidFill>
                  <a:srgbClr val="FF6E00"/>
                </a:solidFill>
                <a:latin typeface="Arial"/>
                <a:cs typeface="Arial"/>
              </a:rPr>
              <a:t>I'll just buy a new device if something breaks down.</a:t>
            </a:r>
            <a:endParaRPr lang="en-US" sz="2700" dirty="0">
              <a:solidFill>
                <a:srgbClr val="000000"/>
              </a:solidFill>
              <a:latin typeface="Arial"/>
              <a:cs typeface="Arial"/>
            </a:endParaRPr>
          </a:p>
          <a:p>
            <a:pPr marL="0" marR="5080" indent="0">
              <a:spcBef>
                <a:spcPts val="290"/>
              </a:spcBef>
              <a:spcAft>
                <a:spcPts val="600"/>
              </a:spcAft>
              <a:buNone/>
            </a:pPr>
            <a:r>
              <a:rPr lang="en-US" sz="2200" b="1" i="1" dirty="0">
                <a:solidFill>
                  <a:srgbClr val="04246D"/>
                </a:solidFill>
                <a:latin typeface="Arial"/>
                <a:cs typeface="Arial"/>
              </a:rPr>
              <a:t>RESPONSE:</a:t>
            </a:r>
            <a:r>
              <a:rPr lang="en-US" sz="2200" i="1" dirty="0">
                <a:latin typeface="Arial"/>
                <a:cs typeface="Arial"/>
              </a:rPr>
              <a:t> </a:t>
            </a:r>
            <a:r>
              <a:rPr lang="en-US" sz="2200" i="1" dirty="0">
                <a:latin typeface="Arial"/>
                <a:ea typeface="+mn-lt"/>
                <a:cs typeface="Arial"/>
              </a:rPr>
              <a:t>“With technology advances, getting a new one can cost you a lot of money! With Total Care Max, if something goes wrong with your MacBook—like a drop or power issue—we can cover repair, replacement, or reimbursement for just $99, instead of you having to pay the full retail cost to replace on your own.”</a:t>
            </a:r>
            <a:br>
              <a:rPr lang="en-US" sz="2200" i="1" dirty="0">
                <a:latin typeface="Arial"/>
                <a:ea typeface="+mn-lt"/>
                <a:cs typeface="Arial"/>
              </a:rPr>
            </a:br>
            <a:endParaRPr lang="en-US" sz="2200">
              <a:latin typeface="Arial"/>
              <a:ea typeface="+mn-lt"/>
              <a:cs typeface="Arial"/>
            </a:endParaRPr>
          </a:p>
          <a:p>
            <a:pPr marL="0" marR="5080" indent="0">
              <a:spcBef>
                <a:spcPts val="290"/>
              </a:spcBef>
              <a:spcAft>
                <a:spcPts val="600"/>
              </a:spcAft>
              <a:buNone/>
            </a:pPr>
            <a:r>
              <a:rPr lang="en-US" sz="2700" b="1" dirty="0">
                <a:solidFill>
                  <a:srgbClr val="FF6E00"/>
                </a:solidFill>
                <a:latin typeface="Arial"/>
                <a:ea typeface="+mn-lt"/>
                <a:cs typeface="Arial"/>
              </a:rPr>
              <a:t>Why</a:t>
            </a:r>
            <a:r>
              <a:rPr lang="en-US" sz="2700" b="1" dirty="0">
                <a:solidFill>
                  <a:srgbClr val="FF6E00"/>
                </a:solidFill>
                <a:latin typeface="Arial"/>
                <a:ea typeface="Calibri"/>
                <a:cs typeface="Arial"/>
              </a:rPr>
              <a:t> is Total Care Max so much more expensive than the other plans?</a:t>
            </a:r>
            <a:endParaRPr lang="en-US" sz="2700" dirty="0">
              <a:solidFill>
                <a:srgbClr val="000000"/>
              </a:solidFill>
              <a:latin typeface="Arial"/>
              <a:cs typeface="Arial"/>
            </a:endParaRPr>
          </a:p>
          <a:p>
            <a:pPr marL="0" marR="5080" indent="0">
              <a:spcBef>
                <a:spcPts val="290"/>
              </a:spcBef>
              <a:spcAft>
                <a:spcPts val="1200"/>
              </a:spcAft>
              <a:buNone/>
            </a:pPr>
            <a:r>
              <a:rPr lang="en-US" sz="2200" b="1" i="1" dirty="0">
                <a:solidFill>
                  <a:srgbClr val="04246D"/>
                </a:solidFill>
                <a:latin typeface="Arial"/>
                <a:cs typeface="Arial"/>
              </a:rPr>
              <a:t>RESPONSE:</a:t>
            </a:r>
            <a:r>
              <a:rPr lang="en-US" sz="2200" i="1" dirty="0">
                <a:latin typeface="Arial"/>
                <a:cs typeface="Arial"/>
              </a:rPr>
              <a:t> </a:t>
            </a:r>
            <a:r>
              <a:rPr lang="en-US" sz="2200" i="1" dirty="0">
                <a:latin typeface="Arial"/>
                <a:ea typeface="+mn-lt"/>
                <a:cs typeface="Arial"/>
              </a:rPr>
              <a:t>Think of it this way—Total Care Max doesn’t just protect your TV or tablet. </a:t>
            </a:r>
            <a:r>
              <a:rPr lang="en-US" sz="2200" b="1" i="1" dirty="0">
                <a:latin typeface="Arial"/>
                <a:ea typeface="+mn-lt"/>
                <a:cs typeface="Arial"/>
              </a:rPr>
              <a:t>It covers all of your eligible connected home devices: laptops, smart thermostats, smart home security cams, even your printer. </a:t>
            </a:r>
            <a:r>
              <a:rPr lang="en-US" sz="2200" i="1" dirty="0">
                <a:latin typeface="Arial"/>
                <a:ea typeface="+mn-lt"/>
                <a:cs typeface="Arial"/>
              </a:rPr>
              <a:t>Plus, you get </a:t>
            </a:r>
            <a:r>
              <a:rPr lang="en-US" sz="2200" b="1" i="1" dirty="0">
                <a:latin typeface="Arial"/>
                <a:ea typeface="+mn-lt"/>
                <a:cs typeface="Arial"/>
              </a:rPr>
              <a:t>two low-cost smart home installs a year</a:t>
            </a:r>
            <a:r>
              <a:rPr lang="en-US" sz="2200" i="1" dirty="0">
                <a:latin typeface="Arial"/>
                <a:ea typeface="+mn-lt"/>
                <a:cs typeface="Arial"/>
              </a:rPr>
              <a:t> and </a:t>
            </a:r>
            <a:r>
              <a:rPr lang="en-US" sz="2200" b="1" i="1" dirty="0">
                <a:latin typeface="Arial"/>
                <a:ea typeface="+mn-lt"/>
                <a:cs typeface="Arial"/>
              </a:rPr>
              <a:t>expert tech support</a:t>
            </a:r>
            <a:r>
              <a:rPr lang="en-US" sz="2200" i="1" dirty="0">
                <a:latin typeface="Arial"/>
                <a:ea typeface="+mn-lt"/>
                <a:cs typeface="Arial"/>
              </a:rPr>
              <a:t> to keep your devices up and running!</a:t>
            </a:r>
            <a:endParaRPr lang="en-US" dirty="0">
              <a:cs typeface="Arial"/>
            </a:endParaRPr>
          </a:p>
        </p:txBody>
      </p:sp>
      <p:sp>
        <p:nvSpPr>
          <p:cNvPr id="15" name="Rectangle 14">
            <a:extLst>
              <a:ext uri="{FF2B5EF4-FFF2-40B4-BE49-F238E27FC236}">
                <a16:creationId xmlns:a16="http://schemas.microsoft.com/office/drawing/2014/main" id="{3335D2CE-FDB1-7D43-B194-9295DD8DA08E}"/>
              </a:ext>
            </a:extLst>
          </p:cNvPr>
          <p:cNvSpPr/>
          <p:nvPr/>
        </p:nvSpPr>
        <p:spPr>
          <a:xfrm>
            <a:off x="8912751" y="1082069"/>
            <a:ext cx="2079415" cy="400110"/>
          </a:xfrm>
          <a:prstGeom prst="rect">
            <a:avLst/>
          </a:prstGeom>
          <a:noFill/>
        </p:spPr>
        <p:txBody>
          <a:bodyPr wrap="none" lIns="91440" tIns="45720" rIns="91440" bIns="4572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b="1" cap="none" spc="0">
                <a:ln w="22225">
                  <a:solidFill>
                    <a:schemeClr val="accent2"/>
                  </a:solidFill>
                  <a:prstDash val="solid"/>
                </a:ln>
                <a:solidFill>
                  <a:schemeClr val="accent2">
                    <a:lumMod val="40000"/>
                    <a:lumOff val="60000"/>
                  </a:schemeClr>
                </a:solidFill>
                <a:effectLst/>
                <a:latin typeface="Arial" panose="020B0604020202020204" pitchFamily="34" charset="0"/>
                <a:cs typeface="Arial" panose="020B0604020202020204" pitchFamily="34" charset="0"/>
              </a:rPr>
              <a:t>Remember to…</a:t>
            </a:r>
          </a:p>
        </p:txBody>
      </p:sp>
      <p:sp>
        <p:nvSpPr>
          <p:cNvPr id="17" name="Rectangle 16">
            <a:extLst>
              <a:ext uri="{FF2B5EF4-FFF2-40B4-BE49-F238E27FC236}">
                <a16:creationId xmlns:a16="http://schemas.microsoft.com/office/drawing/2014/main" id="{0CE38B10-2961-67C8-7B21-1DCFDB33B2CE}"/>
              </a:ext>
            </a:extLst>
          </p:cNvPr>
          <p:cNvSpPr/>
          <p:nvPr/>
        </p:nvSpPr>
        <p:spPr>
          <a:xfrm>
            <a:off x="0" y="16000"/>
            <a:ext cx="16244400" cy="1752100"/>
          </a:xfrm>
          <a:prstGeom prst="rect">
            <a:avLst/>
          </a:prstGeom>
          <a:solidFill>
            <a:srgbClr val="00276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Title 3">
            <a:extLst>
              <a:ext uri="{FF2B5EF4-FFF2-40B4-BE49-F238E27FC236}">
                <a16:creationId xmlns:a16="http://schemas.microsoft.com/office/drawing/2014/main" id="{DF025987-9D23-A548-00A7-A529F90069DA}"/>
              </a:ext>
            </a:extLst>
          </p:cNvPr>
          <p:cNvSpPr>
            <a:spLocks noGrp="1"/>
          </p:cNvSpPr>
          <p:nvPr/>
        </p:nvSpPr>
        <p:spPr>
          <a:xfrm>
            <a:off x="293369" y="523498"/>
            <a:ext cx="10733823" cy="630628"/>
          </a:xfrm>
          <a:prstGeom prst="rect">
            <a:avLst/>
          </a:prstGeom>
        </p:spPr>
        <p:txBody>
          <a:bodyPr vert="horz" lIns="0" tIns="0" rIns="0" bIns="0" rtlCol="0" anchor="ctr">
            <a:noAutofit/>
          </a:bodyPr>
          <a:lstStyle>
            <a:lvl1pPr algn="l" defTabSz="777240" rtl="0" eaLnBrk="1" latinLnBrk="0" hangingPunct="1">
              <a:lnSpc>
                <a:spcPct val="90000"/>
              </a:lnSpc>
              <a:spcBef>
                <a:spcPct val="0"/>
              </a:spcBef>
              <a:buNone/>
              <a:defRPr sz="4693" b="1" i="0" kern="1200">
                <a:solidFill>
                  <a:schemeClr val="bg1"/>
                </a:solidFill>
                <a:latin typeface="Regular Bold" panose="02000503030000020003" pitchFamily="2" charset="77"/>
                <a:ea typeface="+mj-ea"/>
                <a:cs typeface="+mj-cs"/>
              </a:defRPr>
            </a:lvl1pPr>
          </a:lstStyle>
          <a:p>
            <a:r>
              <a:rPr lang="en-US" sz="4400">
                <a:latin typeface="Arial Rounded MT Bold"/>
              </a:rPr>
              <a:t>Common Objections &amp; How to Overcome Them!</a:t>
            </a:r>
            <a:endParaRPr lang="en-US"/>
          </a:p>
        </p:txBody>
      </p:sp>
      <p:sp>
        <p:nvSpPr>
          <p:cNvPr id="21" name="Text Placeholder 4">
            <a:extLst>
              <a:ext uri="{FF2B5EF4-FFF2-40B4-BE49-F238E27FC236}">
                <a16:creationId xmlns:a16="http://schemas.microsoft.com/office/drawing/2014/main" id="{205E209F-9DD1-D15E-0182-AB1A89104FCF}"/>
              </a:ext>
            </a:extLst>
          </p:cNvPr>
          <p:cNvSpPr>
            <a:spLocks noGrp="1"/>
          </p:cNvSpPr>
          <p:nvPr/>
        </p:nvSpPr>
        <p:spPr>
          <a:xfrm>
            <a:off x="5230495" y="886570"/>
            <a:ext cx="2711802" cy="550753"/>
          </a:xfrm>
          <a:prstGeom prst="roundRect">
            <a:avLst>
              <a:gd name="adj" fmla="val 50000"/>
            </a:avLst>
          </a:prstGeom>
          <a:solidFill>
            <a:srgbClr val="FE6E00"/>
          </a:solidFill>
        </p:spPr>
        <p:txBody>
          <a:bodyPr lIns="0" tIns="0" rIns="0" bIns="0" anchor="ctr">
            <a:noAutofit/>
          </a:bodyPr>
          <a:lstStyle>
            <a:lvl1pPr marL="0" indent="0" algn="l" defTabSz="777240" rtl="0" eaLnBrk="1" latinLnBrk="0" hangingPunct="1">
              <a:lnSpc>
                <a:spcPct val="90000"/>
              </a:lnSpc>
              <a:spcBef>
                <a:spcPts val="850"/>
              </a:spcBef>
              <a:buFont typeface="Arial" panose="020B0604020202020204" pitchFamily="34" charset="0"/>
              <a:buNone/>
              <a:defRPr sz="2640" kern="1200">
                <a:solidFill>
                  <a:schemeClr val="accent3"/>
                </a:solidFill>
                <a:latin typeface="+mn-lt"/>
                <a:ea typeface="+mn-ea"/>
                <a:cs typeface="+mn-cs"/>
              </a:defRPr>
            </a:lvl1pPr>
            <a:lvl2pPr marL="670575" indent="0" algn="l" defTabSz="777240" rtl="0" eaLnBrk="1" latinLnBrk="0" hangingPunct="1">
              <a:lnSpc>
                <a:spcPct val="90000"/>
              </a:lnSpc>
              <a:spcBef>
                <a:spcPts val="425"/>
              </a:spcBef>
              <a:buFont typeface="Arial" panose="020B0604020202020204" pitchFamily="34" charset="0"/>
              <a:buNone/>
              <a:defRPr sz="2040" kern="1200">
                <a:solidFill>
                  <a:schemeClr val="tx1"/>
                </a:solidFill>
                <a:latin typeface="+mn-lt"/>
                <a:ea typeface="+mn-ea"/>
                <a:cs typeface="+mn-cs"/>
              </a:defRPr>
            </a:lvl2pPr>
            <a:lvl3pPr marL="1341150" indent="0" algn="l"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3pPr>
            <a:lvl4pPr marL="2011726" indent="0" algn="l"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4pPr>
            <a:lvl5pPr marL="2682301" indent="0" algn="l"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63500"/>
            <a:r>
              <a:rPr lang="en-US" sz="2400">
                <a:solidFill>
                  <a:schemeClr val="bg1"/>
                </a:solidFill>
                <a:latin typeface="Arial Rounded MT Bold"/>
              </a:rPr>
              <a:t>* Plus and Max*</a:t>
            </a:r>
            <a:endParaRPr lang="en-US" sz="2400">
              <a:solidFill>
                <a:schemeClr val="bg1"/>
              </a:solidFill>
              <a:latin typeface="Arial Rounded MT Bold" panose="020F0704030504030204" pitchFamily="34" charset="77"/>
            </a:endParaRPr>
          </a:p>
        </p:txBody>
      </p:sp>
      <p:pic>
        <p:nvPicPr>
          <p:cNvPr id="25" name="Picture 24" descr="A white text on a black background&#10;&#10;Description automatically generated">
            <a:extLst>
              <a:ext uri="{FF2B5EF4-FFF2-40B4-BE49-F238E27FC236}">
                <a16:creationId xmlns:a16="http://schemas.microsoft.com/office/drawing/2014/main" id="{06E17B96-3EEB-8BB8-188C-A550FF5782D7}"/>
              </a:ext>
            </a:extLst>
          </p:cNvPr>
          <p:cNvPicPr>
            <a:picLocks noChangeAspect="1"/>
          </p:cNvPicPr>
          <p:nvPr/>
        </p:nvPicPr>
        <p:blipFill>
          <a:blip r:embed="rId3"/>
          <a:stretch>
            <a:fillRect/>
          </a:stretch>
        </p:blipFill>
        <p:spPr>
          <a:xfrm>
            <a:off x="12239086" y="184812"/>
            <a:ext cx="3684871" cy="757824"/>
          </a:xfrm>
          <a:prstGeom prst="rect">
            <a:avLst/>
          </a:prstGeom>
        </p:spPr>
      </p:pic>
      <p:sp>
        <p:nvSpPr>
          <p:cNvPr id="3" name="Rounded Rectangle 5">
            <a:extLst>
              <a:ext uri="{FF2B5EF4-FFF2-40B4-BE49-F238E27FC236}">
                <a16:creationId xmlns:a16="http://schemas.microsoft.com/office/drawing/2014/main" id="{309164B2-6311-9D3A-80F8-64B72B60D6CD}"/>
              </a:ext>
            </a:extLst>
          </p:cNvPr>
          <p:cNvSpPr/>
          <p:nvPr/>
        </p:nvSpPr>
        <p:spPr>
          <a:xfrm>
            <a:off x="12967336" y="1905994"/>
            <a:ext cx="2935887" cy="2700082"/>
          </a:xfrm>
          <a:prstGeom prst="roundRect">
            <a:avLst>
              <a:gd name="adj" fmla="val 12802"/>
            </a:avLst>
          </a:prstGeom>
          <a:solidFill>
            <a:srgbClr val="00276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200" b="1" dirty="0">
                <a:latin typeface="Arial"/>
                <a:cs typeface="Arial"/>
              </a:rPr>
              <a:t>ACKNOWLEDGE:</a:t>
            </a:r>
            <a:endParaRPr lang="en-US" sz="2200" dirty="0">
              <a:ea typeface="Calibri"/>
              <a:cs typeface="Calibri"/>
            </a:endParaRPr>
          </a:p>
          <a:p>
            <a:pPr marL="285750" indent="-285750">
              <a:buFont typeface="Arial" panose="020B0604020202020204" pitchFamily="34" charset="0"/>
              <a:buChar char="•"/>
            </a:pPr>
            <a:r>
              <a:rPr lang="en-US" sz="1900" dirty="0">
                <a:latin typeface="Arial"/>
                <a:cs typeface="Arial"/>
              </a:rPr>
              <a:t>Active Listening</a:t>
            </a:r>
          </a:p>
          <a:p>
            <a:pPr marL="285750" indent="-285750">
              <a:buFont typeface="Arial" panose="020B0604020202020204" pitchFamily="34" charset="0"/>
              <a:buChar char="•"/>
            </a:pPr>
            <a:r>
              <a:rPr lang="en-US" sz="1900" dirty="0">
                <a:latin typeface="Arial"/>
                <a:cs typeface="Arial"/>
              </a:rPr>
              <a:t>Empathy</a:t>
            </a:r>
          </a:p>
          <a:p>
            <a:pPr marL="285750" indent="-285750">
              <a:buFont typeface="Arial" panose="020B0604020202020204" pitchFamily="34" charset="0"/>
              <a:buChar char="•"/>
            </a:pPr>
            <a:r>
              <a:rPr lang="en-US" sz="1900" dirty="0">
                <a:latin typeface="Arial"/>
                <a:cs typeface="Arial"/>
              </a:rPr>
              <a:t>Validation</a:t>
            </a:r>
          </a:p>
          <a:p>
            <a:pPr marL="285750" indent="-285750">
              <a:buFont typeface="Arial" panose="020B0604020202020204" pitchFamily="34" charset="0"/>
              <a:buChar char="•"/>
            </a:pPr>
            <a:r>
              <a:rPr lang="en-US" sz="1900" dirty="0">
                <a:latin typeface="Arial"/>
                <a:cs typeface="Arial"/>
              </a:rPr>
              <a:t>Summarization</a:t>
            </a:r>
          </a:p>
          <a:p>
            <a:pPr marL="285750" indent="-285750">
              <a:buFont typeface="Arial" panose="020B0604020202020204" pitchFamily="34" charset="0"/>
              <a:buChar char="•"/>
            </a:pPr>
            <a:r>
              <a:rPr lang="en-US" sz="1900" dirty="0">
                <a:latin typeface="Arial"/>
                <a:cs typeface="Arial"/>
              </a:rPr>
              <a:t>Assurance</a:t>
            </a:r>
          </a:p>
        </p:txBody>
      </p:sp>
      <p:sp>
        <p:nvSpPr>
          <p:cNvPr id="8" name="Rounded Rectangle 4">
            <a:extLst>
              <a:ext uri="{FF2B5EF4-FFF2-40B4-BE49-F238E27FC236}">
                <a16:creationId xmlns:a16="http://schemas.microsoft.com/office/drawing/2014/main" id="{48E9B20C-6914-C255-83D4-EFF468F0EF43}"/>
              </a:ext>
            </a:extLst>
          </p:cNvPr>
          <p:cNvSpPr/>
          <p:nvPr/>
        </p:nvSpPr>
        <p:spPr>
          <a:xfrm>
            <a:off x="12971946" y="3905696"/>
            <a:ext cx="2935887" cy="2838964"/>
          </a:xfrm>
          <a:prstGeom prst="roundRect">
            <a:avLst>
              <a:gd name="adj" fmla="val 12802"/>
            </a:avLst>
          </a:prstGeom>
          <a:solidFill>
            <a:srgbClr val="FF6E0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200" b="1" dirty="0">
                <a:latin typeface="Arial"/>
                <a:cs typeface="Arial"/>
              </a:rPr>
              <a:t>RESPOND:</a:t>
            </a:r>
            <a:endParaRPr lang="en-US" sz="2200" dirty="0">
              <a:ea typeface="Calibri"/>
              <a:cs typeface="Calibri"/>
            </a:endParaRPr>
          </a:p>
          <a:p>
            <a:pPr marL="285750" indent="-285750">
              <a:buFont typeface="Arial" panose="020B0604020202020204" pitchFamily="34" charset="0"/>
              <a:buChar char="•"/>
            </a:pPr>
            <a:r>
              <a:rPr lang="en-US" sz="1900" dirty="0">
                <a:latin typeface="Arial"/>
                <a:cs typeface="Arial"/>
              </a:rPr>
              <a:t>Clear Explanation</a:t>
            </a:r>
          </a:p>
          <a:p>
            <a:pPr marL="285750" indent="-285750">
              <a:buFont typeface="Arial" panose="020B0604020202020204" pitchFamily="34" charset="0"/>
              <a:buChar char="•"/>
            </a:pPr>
            <a:r>
              <a:rPr lang="en-US" sz="1900" dirty="0">
                <a:latin typeface="Arial"/>
                <a:cs typeface="Arial"/>
              </a:rPr>
              <a:t>Benefit Focus</a:t>
            </a:r>
          </a:p>
          <a:p>
            <a:pPr marL="285750" indent="-285750">
              <a:buFont typeface="Arial" panose="020B0604020202020204" pitchFamily="34" charset="0"/>
              <a:buChar char="•"/>
            </a:pPr>
            <a:r>
              <a:rPr lang="en-US" sz="1900" dirty="0">
                <a:latin typeface="Arial"/>
                <a:cs typeface="Arial"/>
              </a:rPr>
              <a:t>Use Examples</a:t>
            </a:r>
            <a:endParaRPr lang="en-US" sz="19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900" dirty="0">
                <a:latin typeface="Arial"/>
                <a:cs typeface="Arial"/>
              </a:rPr>
              <a:t>Customization</a:t>
            </a:r>
          </a:p>
          <a:p>
            <a:pPr marL="285750" indent="-285750">
              <a:buFont typeface="Arial" panose="020B0604020202020204" pitchFamily="34" charset="0"/>
              <a:buChar char="•"/>
            </a:pPr>
            <a:r>
              <a:rPr lang="en-US" sz="1900" dirty="0">
                <a:latin typeface="Arial"/>
                <a:cs typeface="Arial"/>
              </a:rPr>
              <a:t>Be Transparent</a:t>
            </a:r>
          </a:p>
          <a:p>
            <a:pPr marL="285750" indent="-285750">
              <a:buFont typeface="Arial" panose="020B0604020202020204" pitchFamily="34" charset="0"/>
              <a:buChar char="•"/>
            </a:pPr>
            <a:r>
              <a:rPr lang="en-US" sz="1900" dirty="0">
                <a:latin typeface="Arial"/>
                <a:cs typeface="Arial"/>
              </a:rPr>
              <a:t>2 Rebuttals, </a:t>
            </a:r>
            <a:r>
              <a:rPr lang="en-US" sz="1900" b="1" dirty="0">
                <a:latin typeface="Arial"/>
                <a:cs typeface="Arial"/>
              </a:rPr>
              <a:t>MAX</a:t>
            </a:r>
          </a:p>
        </p:txBody>
      </p:sp>
      <p:sp>
        <p:nvSpPr>
          <p:cNvPr id="10" name="Rounded Rectangle 3">
            <a:extLst>
              <a:ext uri="{FF2B5EF4-FFF2-40B4-BE49-F238E27FC236}">
                <a16:creationId xmlns:a16="http://schemas.microsoft.com/office/drawing/2014/main" id="{C3C76512-65BE-F8AE-3C74-7068AC797CD9}"/>
              </a:ext>
            </a:extLst>
          </p:cNvPr>
          <p:cNvSpPr/>
          <p:nvPr/>
        </p:nvSpPr>
        <p:spPr>
          <a:xfrm>
            <a:off x="12969605" y="6161166"/>
            <a:ext cx="2935887" cy="2642573"/>
          </a:xfrm>
          <a:prstGeom prst="roundRect">
            <a:avLst>
              <a:gd name="adj" fmla="val 12802"/>
            </a:avLst>
          </a:prstGeom>
          <a:solidFill>
            <a:srgbClr val="00276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200" b="1" dirty="0">
                <a:latin typeface="Arial"/>
                <a:cs typeface="Arial"/>
              </a:rPr>
              <a:t>ENGAGE:</a:t>
            </a:r>
            <a:endParaRPr lang="en-US" sz="2200" dirty="0"/>
          </a:p>
          <a:p>
            <a:pPr marL="285750" indent="-285750">
              <a:buFont typeface="Arial" panose="020B0604020202020204" pitchFamily="34" charset="0"/>
              <a:buChar char="•"/>
            </a:pPr>
            <a:r>
              <a:rPr lang="en-US" sz="1900" dirty="0">
                <a:latin typeface="Arial"/>
                <a:cs typeface="Arial"/>
              </a:rPr>
              <a:t>Open-ended Questions</a:t>
            </a:r>
          </a:p>
          <a:p>
            <a:pPr marL="285750" indent="-285750">
              <a:buFont typeface="Arial" panose="020B0604020202020204" pitchFamily="34" charset="0"/>
              <a:buChar char="•"/>
            </a:pPr>
            <a:r>
              <a:rPr lang="en-US" sz="1900" dirty="0">
                <a:latin typeface="Arial"/>
                <a:cs typeface="Arial"/>
              </a:rPr>
              <a:t>Solutions</a:t>
            </a:r>
          </a:p>
          <a:p>
            <a:pPr marL="285750" indent="-285750">
              <a:buFont typeface="Arial" panose="020B0604020202020204" pitchFamily="34" charset="0"/>
              <a:buChar char="•"/>
            </a:pPr>
            <a:r>
              <a:rPr lang="en-US" sz="1900" dirty="0">
                <a:latin typeface="Arial"/>
                <a:cs typeface="Arial"/>
              </a:rPr>
              <a:t>Collaboration</a:t>
            </a:r>
            <a:endParaRPr lang="en-US" dirty="0">
              <a:ea typeface="Calibri"/>
              <a:cs typeface="Calibri"/>
            </a:endParaRPr>
          </a:p>
          <a:p>
            <a:pPr marL="285750" indent="-285750">
              <a:buFont typeface="Arial" panose="020B0604020202020204" pitchFamily="34" charset="0"/>
              <a:buChar char="•"/>
            </a:pPr>
            <a:r>
              <a:rPr lang="en-US" sz="1900" dirty="0">
                <a:latin typeface="Arial"/>
                <a:cs typeface="Arial"/>
              </a:rPr>
              <a:t>Handle Concerns</a:t>
            </a:r>
          </a:p>
          <a:p>
            <a:pPr marL="285750" indent="-285750">
              <a:buFont typeface="Arial" panose="020B0604020202020204" pitchFamily="34" charset="0"/>
              <a:buChar char="•"/>
            </a:pPr>
            <a:r>
              <a:rPr lang="en-US" sz="1900" dirty="0">
                <a:latin typeface="Arial"/>
                <a:cs typeface="Arial"/>
              </a:rPr>
              <a:t>Offer Alternatives</a:t>
            </a:r>
          </a:p>
          <a:p>
            <a:pPr marL="285750" indent="-285750">
              <a:buFont typeface="Arial" panose="020B0604020202020204" pitchFamily="34" charset="0"/>
              <a:buChar char="•"/>
            </a:pPr>
            <a:r>
              <a:rPr lang="en-US" sz="1900" dirty="0">
                <a:latin typeface="Arial"/>
                <a:cs typeface="Arial"/>
              </a:rPr>
              <a:t>Confirmation</a:t>
            </a:r>
          </a:p>
        </p:txBody>
      </p:sp>
    </p:spTree>
    <p:extLst>
      <p:ext uri="{BB962C8B-B14F-4D97-AF65-F5344CB8AC3E}">
        <p14:creationId xmlns:p14="http://schemas.microsoft.com/office/powerpoint/2010/main" val="1334511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1"/>
          <a:tileRect/>
        </a:gradFill>
        <a:effectLst/>
      </p:bgPr>
    </p:bg>
    <p:spTree>
      <p:nvGrpSpPr>
        <p:cNvPr id="1" name="">
          <a:extLst>
            <a:ext uri="{FF2B5EF4-FFF2-40B4-BE49-F238E27FC236}">
              <a16:creationId xmlns:a16="http://schemas.microsoft.com/office/drawing/2014/main" id="{B5C5EEA1-7B36-461B-E12D-F697D4A7B38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76CB98D-81EF-4AC9-60F9-C19E3EC7FE32}"/>
              </a:ext>
            </a:extLst>
          </p:cNvPr>
          <p:cNvSpPr/>
          <p:nvPr/>
        </p:nvSpPr>
        <p:spPr>
          <a:xfrm>
            <a:off x="0" y="16000"/>
            <a:ext cx="16244400" cy="1752100"/>
          </a:xfrm>
          <a:prstGeom prst="rect">
            <a:avLst/>
          </a:prstGeom>
          <a:solidFill>
            <a:srgbClr val="00276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itle 3">
            <a:extLst>
              <a:ext uri="{FF2B5EF4-FFF2-40B4-BE49-F238E27FC236}">
                <a16:creationId xmlns:a16="http://schemas.microsoft.com/office/drawing/2014/main" id="{B2D2F179-C7BA-3B43-D524-EEF7F4A92FEB}"/>
              </a:ext>
            </a:extLst>
          </p:cNvPr>
          <p:cNvSpPr>
            <a:spLocks noGrp="1"/>
          </p:cNvSpPr>
          <p:nvPr/>
        </p:nvSpPr>
        <p:spPr>
          <a:xfrm>
            <a:off x="388619" y="253873"/>
            <a:ext cx="6637823" cy="566628"/>
          </a:xfrm>
          <a:prstGeom prst="rect">
            <a:avLst/>
          </a:prstGeom>
        </p:spPr>
        <p:txBody>
          <a:bodyPr vert="horz" lIns="0" tIns="0" rIns="0" bIns="0" rtlCol="0" anchor="ctr">
            <a:noAutofit/>
          </a:bodyPr>
          <a:lstStyle>
            <a:lvl1pPr algn="l" defTabSz="777240" rtl="0" eaLnBrk="1" latinLnBrk="0" hangingPunct="1">
              <a:lnSpc>
                <a:spcPct val="90000"/>
              </a:lnSpc>
              <a:spcBef>
                <a:spcPct val="0"/>
              </a:spcBef>
              <a:buNone/>
              <a:defRPr sz="4693" b="1" i="0" kern="1200">
                <a:solidFill>
                  <a:schemeClr val="bg1"/>
                </a:solidFill>
                <a:latin typeface="Regular Bold" panose="02000503030000020003" pitchFamily="2" charset="77"/>
                <a:ea typeface="+mj-ea"/>
                <a:cs typeface="+mj-cs"/>
              </a:defRPr>
            </a:lvl1pPr>
          </a:lstStyle>
          <a:p>
            <a:r>
              <a:rPr lang="en-US" sz="4400">
                <a:latin typeface="Arial Rounded MT Bold"/>
              </a:rPr>
              <a:t>Role Play Exercise!</a:t>
            </a:r>
          </a:p>
        </p:txBody>
      </p:sp>
      <p:sp>
        <p:nvSpPr>
          <p:cNvPr id="12" name="Text Placeholder 4">
            <a:extLst>
              <a:ext uri="{FF2B5EF4-FFF2-40B4-BE49-F238E27FC236}">
                <a16:creationId xmlns:a16="http://schemas.microsoft.com/office/drawing/2014/main" id="{1B0E6630-AC92-04A5-B8EB-63BD1877618C}"/>
              </a:ext>
            </a:extLst>
          </p:cNvPr>
          <p:cNvSpPr>
            <a:spLocks noGrp="1"/>
          </p:cNvSpPr>
          <p:nvPr/>
        </p:nvSpPr>
        <p:spPr>
          <a:xfrm>
            <a:off x="388620" y="1061382"/>
            <a:ext cx="4343802" cy="454753"/>
          </a:xfrm>
          <a:prstGeom prst="roundRect">
            <a:avLst>
              <a:gd name="adj" fmla="val 50000"/>
            </a:avLst>
          </a:prstGeom>
          <a:solidFill>
            <a:srgbClr val="FE6E00"/>
          </a:solidFill>
        </p:spPr>
        <p:txBody>
          <a:bodyPr lIns="0" tIns="0" rIns="0" bIns="0" anchor="ctr">
            <a:noAutofit/>
          </a:bodyPr>
          <a:lstStyle>
            <a:lvl1pPr marL="0" indent="0" algn="l" defTabSz="777240" rtl="0" eaLnBrk="1" latinLnBrk="0" hangingPunct="1">
              <a:lnSpc>
                <a:spcPct val="90000"/>
              </a:lnSpc>
              <a:spcBef>
                <a:spcPts val="850"/>
              </a:spcBef>
              <a:buFont typeface="Arial" panose="020B0604020202020204" pitchFamily="34" charset="0"/>
              <a:buNone/>
              <a:defRPr sz="2640" kern="1200">
                <a:solidFill>
                  <a:schemeClr val="accent3"/>
                </a:solidFill>
                <a:latin typeface="+mn-lt"/>
                <a:ea typeface="+mn-ea"/>
                <a:cs typeface="+mn-cs"/>
              </a:defRPr>
            </a:lvl1pPr>
            <a:lvl2pPr marL="670575" indent="0" algn="l" defTabSz="777240" rtl="0" eaLnBrk="1" latinLnBrk="0" hangingPunct="1">
              <a:lnSpc>
                <a:spcPct val="90000"/>
              </a:lnSpc>
              <a:spcBef>
                <a:spcPts val="425"/>
              </a:spcBef>
              <a:buFont typeface="Arial" panose="020B0604020202020204" pitchFamily="34" charset="0"/>
              <a:buNone/>
              <a:defRPr sz="2040" kern="1200">
                <a:solidFill>
                  <a:schemeClr val="tx1"/>
                </a:solidFill>
                <a:latin typeface="+mn-lt"/>
                <a:ea typeface="+mn-ea"/>
                <a:cs typeface="+mn-cs"/>
              </a:defRPr>
            </a:lvl2pPr>
            <a:lvl3pPr marL="1341150" indent="0" algn="l"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3pPr>
            <a:lvl4pPr marL="2011726" indent="0" algn="l"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4pPr>
            <a:lvl5pPr marL="2682301" indent="0" algn="l"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63500"/>
            <a:r>
              <a:rPr lang="en-US" sz="2400">
                <a:solidFill>
                  <a:schemeClr val="bg1"/>
                </a:solidFill>
                <a:latin typeface="Arial Rounded MT Bold"/>
              </a:rPr>
              <a:t>Total Care, Plus, and Max</a:t>
            </a:r>
            <a:endParaRPr lang="en-US" sz="2400">
              <a:solidFill>
                <a:schemeClr val="bg1"/>
              </a:solidFill>
              <a:latin typeface="Arial Rounded MT Bold" panose="020F0704030504030204" pitchFamily="34" charset="77"/>
            </a:endParaRPr>
          </a:p>
        </p:txBody>
      </p:sp>
      <p:sp>
        <p:nvSpPr>
          <p:cNvPr id="13" name="TextBox 63">
            <a:extLst>
              <a:ext uri="{FF2B5EF4-FFF2-40B4-BE49-F238E27FC236}">
                <a16:creationId xmlns:a16="http://schemas.microsoft.com/office/drawing/2014/main" id="{9DECFEB2-1450-8825-BCD8-D30B27822B06}"/>
              </a:ext>
            </a:extLst>
          </p:cNvPr>
          <p:cNvSpPr txBox="1"/>
          <p:nvPr/>
        </p:nvSpPr>
        <p:spPr>
          <a:xfrm>
            <a:off x="538548" y="2132584"/>
            <a:ext cx="15285763" cy="6578724"/>
          </a:xfrm>
          <a:prstGeom prst="rect">
            <a:avLst/>
          </a:prstGeom>
          <a:ln w="28575">
            <a:solidFill>
              <a:srgbClr val="FF6E00"/>
            </a:solidFill>
          </a:ln>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spAutoFit/>
          </a:bodyP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defTabSz="183613">
              <a:spcAft>
                <a:spcPts val="287"/>
              </a:spcAft>
            </a:pPr>
            <a:r>
              <a:rPr lang="en-US" sz="2800" b="1" kern="1200">
                <a:solidFill>
                  <a:srgbClr val="003CB4"/>
                </a:solidFill>
                <a:latin typeface="Arial"/>
                <a:cs typeface="Arial"/>
              </a:rPr>
              <a:t>Set the Scene</a:t>
            </a:r>
            <a:endParaRPr lang="en-US" sz="2800">
              <a:ea typeface="Calibri"/>
              <a:cs typeface="Calibri"/>
            </a:endParaRPr>
          </a:p>
          <a:p>
            <a:pPr marL="457200" indent="-457200" defTabSz="183613">
              <a:spcAft>
                <a:spcPts val="287"/>
              </a:spcAft>
              <a:buFont typeface="Arial"/>
              <a:buChar char="•"/>
            </a:pPr>
            <a:r>
              <a:rPr lang="en-US" sz="2600" b="1">
                <a:latin typeface="Arial"/>
                <a:cs typeface="Arial"/>
              </a:rPr>
              <a:t>Role-setup:</a:t>
            </a:r>
            <a:r>
              <a:rPr lang="en-US" sz="2600">
                <a:latin typeface="Arial"/>
                <a:cs typeface="Arial"/>
              </a:rPr>
              <a:t> </a:t>
            </a:r>
            <a:r>
              <a:rPr lang="en-US" sz="2600">
                <a:solidFill>
                  <a:schemeClr val="tx1"/>
                </a:solidFill>
                <a:latin typeface="Arial"/>
                <a:cs typeface="Arial"/>
              </a:rPr>
              <a:t>one participant acts as a customer, another as the sales representative</a:t>
            </a:r>
          </a:p>
          <a:p>
            <a:pPr marL="457200" indent="-457200" defTabSz="183613">
              <a:spcAft>
                <a:spcPts val="287"/>
              </a:spcAft>
              <a:buFont typeface="Arial"/>
              <a:buChar char="•"/>
            </a:pPr>
            <a:r>
              <a:rPr lang="en-US" sz="2600">
                <a:solidFill>
                  <a:schemeClr val="tx1"/>
                </a:solidFill>
                <a:latin typeface="Arial"/>
                <a:cs typeface="Arial"/>
              </a:rPr>
              <a:t>Each</a:t>
            </a:r>
            <a:r>
              <a:rPr lang="en-US" sz="2600" kern="1200">
                <a:solidFill>
                  <a:schemeClr val="tx1"/>
                </a:solidFill>
                <a:latin typeface="Arial"/>
                <a:cs typeface="Arial"/>
              </a:rPr>
              <a:t> scenario may take place at different stages of the customer </a:t>
            </a:r>
            <a:r>
              <a:rPr lang="en-US" sz="2600">
                <a:solidFill>
                  <a:schemeClr val="tx1"/>
                </a:solidFill>
                <a:latin typeface="Arial"/>
                <a:cs typeface="Arial"/>
              </a:rPr>
              <a:t>interaction</a:t>
            </a:r>
            <a:endParaRPr lang="en-US">
              <a:solidFill>
                <a:schemeClr val="tx1"/>
              </a:solidFill>
              <a:latin typeface="Calibri" panose="020F0502020204030204"/>
              <a:ea typeface="Calibri" panose="020F0502020204030204"/>
              <a:cs typeface="Calibri" panose="020F0502020204030204"/>
            </a:endParaRPr>
          </a:p>
          <a:p>
            <a:pPr marL="457200" indent="-457200" defTabSz="183613">
              <a:spcAft>
                <a:spcPts val="287"/>
              </a:spcAft>
              <a:buFont typeface="Arial"/>
              <a:buChar char="•"/>
            </a:pPr>
            <a:r>
              <a:rPr lang="en-US" sz="2600">
                <a:solidFill>
                  <a:schemeClr val="tx1"/>
                </a:solidFill>
                <a:latin typeface="Arial"/>
                <a:cs typeface="Arial"/>
              </a:rPr>
              <a:t>Select a scenario to start with, and then:</a:t>
            </a:r>
            <a:endParaRPr lang="en-US">
              <a:solidFill>
                <a:schemeClr val="tx1"/>
              </a:solidFill>
              <a:latin typeface="Calibri" panose="020F0502020204030204"/>
              <a:ea typeface="Calibri" panose="020F0502020204030204"/>
              <a:cs typeface="Calibri" panose="020F0502020204030204"/>
            </a:endParaRPr>
          </a:p>
          <a:p>
            <a:pPr marL="914400" lvl="1" indent="-457200" defTabSz="183613">
              <a:spcAft>
                <a:spcPts val="287"/>
              </a:spcAft>
              <a:buAutoNum type="arabicPeriod"/>
            </a:pPr>
            <a:r>
              <a:rPr lang="en-US" sz="2600">
                <a:solidFill>
                  <a:schemeClr val="tx1"/>
                </a:solidFill>
                <a:latin typeface="Arial"/>
                <a:cs typeface="Arial"/>
              </a:rPr>
              <a:t>Assign roles to two participants</a:t>
            </a:r>
            <a:endParaRPr lang="en-US">
              <a:solidFill>
                <a:schemeClr val="tx1"/>
              </a:solidFill>
              <a:latin typeface="Calibri" panose="020F0502020204030204"/>
              <a:ea typeface="Calibri" panose="020F0502020204030204"/>
              <a:cs typeface="Calibri" panose="020F0502020204030204"/>
            </a:endParaRPr>
          </a:p>
          <a:p>
            <a:pPr marL="914400" lvl="1" indent="-457200" defTabSz="183613">
              <a:spcAft>
                <a:spcPts val="287"/>
              </a:spcAft>
              <a:buAutoNum type="arabicPeriod"/>
            </a:pPr>
            <a:r>
              <a:rPr lang="en-US" sz="2600">
                <a:solidFill>
                  <a:schemeClr val="tx1"/>
                </a:solidFill>
                <a:latin typeface="Arial"/>
                <a:cs typeface="Arial"/>
              </a:rPr>
              <a:t>Initiate role-play</a:t>
            </a:r>
            <a:endParaRPr lang="en-US">
              <a:solidFill>
                <a:schemeClr val="tx1"/>
              </a:solidFill>
              <a:latin typeface="Calibri" panose="020F0502020204030204"/>
              <a:ea typeface="Calibri" panose="020F0502020204030204"/>
              <a:cs typeface="Calibri" panose="020F0502020204030204"/>
            </a:endParaRPr>
          </a:p>
          <a:p>
            <a:pPr marL="914400" lvl="1" indent="-457200" defTabSz="183613">
              <a:spcAft>
                <a:spcPts val="287"/>
              </a:spcAft>
              <a:buFontTx/>
              <a:buAutoNum type="arabicPeriod"/>
            </a:pPr>
            <a:r>
              <a:rPr lang="en-US" sz="2600">
                <a:solidFill>
                  <a:schemeClr val="tx1"/>
                </a:solidFill>
                <a:latin typeface="Arial"/>
                <a:cs typeface="Arial"/>
              </a:rPr>
              <a:t>Feedback: when the scenario has ended, immediately pause for feedback</a:t>
            </a:r>
            <a:endParaRPr lang="en-US">
              <a:solidFill>
                <a:schemeClr val="tx1"/>
              </a:solidFill>
              <a:latin typeface="Calibri"/>
              <a:ea typeface="Calibri"/>
              <a:cs typeface="Calibri"/>
            </a:endParaRPr>
          </a:p>
          <a:p>
            <a:pPr marL="457200" indent="-457200" defTabSz="183613">
              <a:spcAft>
                <a:spcPts val="287"/>
              </a:spcAft>
              <a:buFont typeface="Arial"/>
              <a:buChar char="•"/>
            </a:pPr>
            <a:r>
              <a:rPr lang="en-US" sz="2600">
                <a:solidFill>
                  <a:schemeClr val="tx1"/>
                </a:solidFill>
                <a:latin typeface="Arial"/>
                <a:cs typeface="Arial"/>
              </a:rPr>
              <a:t>Encourage both participants and observers to share their thoughts on what went well and what could be improved</a:t>
            </a:r>
            <a:endParaRPr lang="en-US">
              <a:solidFill>
                <a:schemeClr val="tx1"/>
              </a:solidFill>
              <a:latin typeface="Calibri"/>
              <a:ea typeface="Calibri"/>
              <a:cs typeface="Calibri"/>
            </a:endParaRPr>
          </a:p>
          <a:p>
            <a:pPr marL="457200" indent="-457200" defTabSz="183613">
              <a:spcAft>
                <a:spcPts val="287"/>
              </a:spcAft>
              <a:buFont typeface="Arial"/>
              <a:buChar char="•"/>
            </a:pPr>
            <a:r>
              <a:rPr lang="en-US" sz="2600">
                <a:solidFill>
                  <a:schemeClr val="tx1"/>
                </a:solidFill>
                <a:latin typeface="Arial"/>
                <a:cs typeface="Arial"/>
              </a:rPr>
              <a:t>Swap roles - Once a scenario is complete, have the participants swap roles</a:t>
            </a:r>
          </a:p>
          <a:p>
            <a:pPr marL="457200" indent="-457200" defTabSz="183613">
              <a:spcAft>
                <a:spcPts val="287"/>
              </a:spcAft>
              <a:buFont typeface="Arial"/>
              <a:buChar char="•"/>
            </a:pPr>
            <a:r>
              <a:rPr lang="en-US" sz="2600">
                <a:solidFill>
                  <a:schemeClr val="tx1"/>
                </a:solidFill>
                <a:latin typeface="Arial"/>
                <a:cs typeface="Arial"/>
              </a:rPr>
              <a:t>Repeat - </a:t>
            </a:r>
            <a:r>
              <a:rPr lang="en-US" sz="2600" kern="1200">
                <a:solidFill>
                  <a:schemeClr val="tx1"/>
                </a:solidFill>
                <a:latin typeface="Arial"/>
                <a:cs typeface="Arial"/>
              </a:rPr>
              <a:t>when moving onto a new scenario</a:t>
            </a:r>
            <a:r>
              <a:rPr lang="en-US" sz="2600">
                <a:solidFill>
                  <a:schemeClr val="tx1"/>
                </a:solidFill>
                <a:latin typeface="Arial"/>
                <a:cs typeface="Arial"/>
              </a:rPr>
              <a:t>, repeat steps 1-4</a:t>
            </a:r>
            <a:br>
              <a:rPr lang="en-US" sz="2600">
                <a:solidFill>
                  <a:schemeClr val="tx1"/>
                </a:solidFill>
                <a:latin typeface="Arial"/>
                <a:cs typeface="Arial"/>
              </a:rPr>
            </a:br>
            <a:endParaRPr lang="en-US" sz="2600" kern="1200">
              <a:solidFill>
                <a:schemeClr val="tx1"/>
              </a:solidFill>
              <a:latin typeface="Arial"/>
              <a:cs typeface="Arial"/>
            </a:endParaRPr>
          </a:p>
          <a:p>
            <a:pPr defTabSz="183613">
              <a:spcAft>
                <a:spcPts val="287"/>
              </a:spcAft>
            </a:pPr>
            <a:r>
              <a:rPr lang="en-US" sz="2800" b="1" kern="1200">
                <a:solidFill>
                  <a:srgbClr val="003CB4"/>
                </a:solidFill>
                <a:latin typeface="Arial"/>
                <a:cs typeface="Arial"/>
              </a:rPr>
              <a:t>Debrief</a:t>
            </a:r>
            <a:endParaRPr lang="en-US" sz="2800" kern="1200">
              <a:solidFill>
                <a:srgbClr val="003CB4"/>
              </a:solidFill>
              <a:latin typeface="Arial"/>
              <a:cs typeface="Arial"/>
            </a:endParaRPr>
          </a:p>
          <a:p>
            <a:pPr marL="457200" indent="-457200" defTabSz="183613">
              <a:spcAft>
                <a:spcPts val="287"/>
              </a:spcAft>
              <a:buFont typeface="Arial"/>
              <a:buChar char="•"/>
            </a:pPr>
            <a:r>
              <a:rPr lang="en-US" sz="2600" kern="1200">
                <a:latin typeface="Arial"/>
                <a:cs typeface="Arial"/>
              </a:rPr>
              <a:t>After the role-play, conduct a group discussion. Encourage participants to share what they learned, what they found challenging, and what strategies were effective.</a:t>
            </a:r>
          </a:p>
        </p:txBody>
      </p:sp>
      <p:sp>
        <p:nvSpPr>
          <p:cNvPr id="15" name="Rounded Rectangle 79">
            <a:extLst>
              <a:ext uri="{FF2B5EF4-FFF2-40B4-BE49-F238E27FC236}">
                <a16:creationId xmlns:a16="http://schemas.microsoft.com/office/drawing/2014/main" id="{630C61B3-D9D0-A9BB-35CF-347AF4DD6941}"/>
              </a:ext>
            </a:extLst>
          </p:cNvPr>
          <p:cNvSpPr/>
          <p:nvPr/>
        </p:nvSpPr>
        <p:spPr>
          <a:xfrm>
            <a:off x="4394465" y="899542"/>
            <a:ext cx="1968662" cy="738672"/>
          </a:xfrm>
          <a:prstGeom prst="roundRect">
            <a:avLst>
              <a:gd name="adj" fmla="val 50000"/>
            </a:avLst>
          </a:prstGeom>
          <a:solidFill>
            <a:schemeClr val="bg1"/>
          </a:solidFill>
          <a:ln w="28575">
            <a:solidFill>
              <a:srgbClr val="FE6E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1700" b="1">
                <a:solidFill>
                  <a:srgbClr val="082471"/>
                </a:solidFill>
                <a:latin typeface="Arial Rounded MT Bold"/>
              </a:rPr>
              <a:t>Role Play Instructions!</a:t>
            </a:r>
            <a:endParaRPr lang="en-US" sz="1700" b="1">
              <a:solidFill>
                <a:srgbClr val="082471"/>
              </a:solidFill>
              <a:latin typeface="Arial Rounded MT Bold" panose="020F0704030504030204" pitchFamily="34" charset="77"/>
            </a:endParaRPr>
          </a:p>
        </p:txBody>
      </p:sp>
      <p:pic>
        <p:nvPicPr>
          <p:cNvPr id="16" name="Graphic 98" descr="Boardroom outline">
            <a:extLst>
              <a:ext uri="{FF2B5EF4-FFF2-40B4-BE49-F238E27FC236}">
                <a16:creationId xmlns:a16="http://schemas.microsoft.com/office/drawing/2014/main" id="{FB8A09CD-914C-B278-DEA3-72FC5367F4F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265353" y="2523380"/>
            <a:ext cx="3303929" cy="3303929"/>
          </a:xfrm>
          <a:prstGeom prst="rect">
            <a:avLst/>
          </a:prstGeom>
        </p:spPr>
      </p:pic>
      <p:pic>
        <p:nvPicPr>
          <p:cNvPr id="19" name="Picture 18" descr="A white text on a black background&#10;&#10;Description automatically generated">
            <a:extLst>
              <a:ext uri="{FF2B5EF4-FFF2-40B4-BE49-F238E27FC236}">
                <a16:creationId xmlns:a16="http://schemas.microsoft.com/office/drawing/2014/main" id="{DD43FCFB-4C19-C514-3C18-B23F7C30B9E3}"/>
              </a:ext>
            </a:extLst>
          </p:cNvPr>
          <p:cNvPicPr>
            <a:picLocks noChangeAspect="1"/>
          </p:cNvPicPr>
          <p:nvPr/>
        </p:nvPicPr>
        <p:blipFill>
          <a:blip r:embed="rId5"/>
          <a:stretch>
            <a:fillRect/>
          </a:stretch>
        </p:blipFill>
        <p:spPr>
          <a:xfrm>
            <a:off x="12308608" y="184812"/>
            <a:ext cx="3684871" cy="757824"/>
          </a:xfrm>
          <a:prstGeom prst="rect">
            <a:avLst/>
          </a:prstGeom>
        </p:spPr>
      </p:pic>
    </p:spTree>
    <p:extLst>
      <p:ext uri="{BB962C8B-B14F-4D97-AF65-F5344CB8AC3E}">
        <p14:creationId xmlns:p14="http://schemas.microsoft.com/office/powerpoint/2010/main" val="3604485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1"/>
          <a:tileRect/>
        </a:gradFill>
        <a:effectLst/>
      </p:bgPr>
    </p:bg>
    <p:spTree>
      <p:nvGrpSpPr>
        <p:cNvPr id="1" name="">
          <a:extLst>
            <a:ext uri="{FF2B5EF4-FFF2-40B4-BE49-F238E27FC236}">
              <a16:creationId xmlns:a16="http://schemas.microsoft.com/office/drawing/2014/main" id="{265E69CA-1323-4542-E977-4CBB27D05298}"/>
            </a:ext>
          </a:extLst>
        </p:cNvPr>
        <p:cNvGrpSpPr/>
        <p:nvPr/>
      </p:nvGrpSpPr>
      <p:grpSpPr>
        <a:xfrm>
          <a:off x="0" y="0"/>
          <a:ext cx="0" cy="0"/>
          <a:chOff x="0" y="0"/>
          <a:chExt cx="0" cy="0"/>
        </a:xfrm>
      </p:grpSpPr>
      <p:cxnSp>
        <p:nvCxnSpPr>
          <p:cNvPr id="10" name="Elbow Connector 9">
            <a:extLst>
              <a:ext uri="{FF2B5EF4-FFF2-40B4-BE49-F238E27FC236}">
                <a16:creationId xmlns:a16="http://schemas.microsoft.com/office/drawing/2014/main" id="{C0066C4A-5761-9B9E-6306-2490817731A6}"/>
              </a:ext>
            </a:extLst>
          </p:cNvPr>
          <p:cNvCxnSpPr>
            <a:cxnSpLocks/>
            <a:stCxn id="52" idx="2"/>
            <a:endCxn id="58" idx="0"/>
          </p:cNvCxnSpPr>
          <p:nvPr/>
        </p:nvCxnSpPr>
        <p:spPr>
          <a:xfrm rot="16200000" flipH="1">
            <a:off x="11165202" y="3722108"/>
            <a:ext cx="3289582" cy="1190"/>
          </a:xfrm>
          <a:prstGeom prst="bentConnector3">
            <a:avLst/>
          </a:prstGeom>
          <a:ln w="31750">
            <a:solidFill>
              <a:srgbClr val="0052FE"/>
            </a:solidFill>
          </a:ln>
        </p:spPr>
        <p:style>
          <a:lnRef idx="1">
            <a:schemeClr val="accent1"/>
          </a:lnRef>
          <a:fillRef idx="0">
            <a:schemeClr val="accent1"/>
          </a:fillRef>
          <a:effectRef idx="0">
            <a:schemeClr val="accent1"/>
          </a:effectRef>
          <a:fontRef idx="minor">
            <a:schemeClr val="tx1"/>
          </a:fontRef>
        </p:style>
      </p:cxnSp>
      <p:cxnSp>
        <p:nvCxnSpPr>
          <p:cNvPr id="7" name="Elbow Connector 6">
            <a:extLst>
              <a:ext uri="{FF2B5EF4-FFF2-40B4-BE49-F238E27FC236}">
                <a16:creationId xmlns:a16="http://schemas.microsoft.com/office/drawing/2014/main" id="{2026575B-FD20-0359-70CC-49B9A26D0F59}"/>
              </a:ext>
            </a:extLst>
          </p:cNvPr>
          <p:cNvCxnSpPr>
            <a:cxnSpLocks/>
            <a:stCxn id="38" idx="2"/>
            <a:endCxn id="44" idx="0"/>
          </p:cNvCxnSpPr>
          <p:nvPr/>
        </p:nvCxnSpPr>
        <p:spPr>
          <a:xfrm rot="16200000" flipH="1">
            <a:off x="6596748" y="3741062"/>
            <a:ext cx="3312800" cy="3563"/>
          </a:xfrm>
          <a:prstGeom prst="bentConnector3">
            <a:avLst/>
          </a:prstGeom>
          <a:ln w="31750">
            <a:solidFill>
              <a:srgbClr val="0052FE"/>
            </a:solidFill>
          </a:ln>
        </p:spPr>
        <p:style>
          <a:lnRef idx="1">
            <a:schemeClr val="accent1"/>
          </a:lnRef>
          <a:fillRef idx="0">
            <a:schemeClr val="accent1"/>
          </a:fillRef>
          <a:effectRef idx="0">
            <a:schemeClr val="accent1"/>
          </a:effectRef>
          <a:fontRef idx="minor">
            <a:schemeClr val="tx1"/>
          </a:fontRef>
        </p:style>
      </p:cxnSp>
      <p:cxnSp>
        <p:nvCxnSpPr>
          <p:cNvPr id="4" name="Elbow Connector 3">
            <a:extLst>
              <a:ext uri="{FF2B5EF4-FFF2-40B4-BE49-F238E27FC236}">
                <a16:creationId xmlns:a16="http://schemas.microsoft.com/office/drawing/2014/main" id="{3A7F6A55-B0D6-4F4A-C72A-A2E0F74C0416}"/>
              </a:ext>
            </a:extLst>
          </p:cNvPr>
          <p:cNvCxnSpPr>
            <a:cxnSpLocks/>
            <a:stCxn id="23" idx="2"/>
            <a:endCxn id="31" idx="0"/>
          </p:cNvCxnSpPr>
          <p:nvPr/>
        </p:nvCxnSpPr>
        <p:spPr>
          <a:xfrm rot="16200000" flipH="1">
            <a:off x="2049224" y="3729026"/>
            <a:ext cx="3304862" cy="4754"/>
          </a:xfrm>
          <a:prstGeom prst="bentConnector3">
            <a:avLst/>
          </a:prstGeom>
          <a:ln w="31750">
            <a:solidFill>
              <a:srgbClr val="0052FE"/>
            </a:solidFill>
          </a:ln>
        </p:spPr>
        <p:style>
          <a:lnRef idx="1">
            <a:schemeClr val="accent1"/>
          </a:lnRef>
          <a:fillRef idx="0">
            <a:schemeClr val="accent1"/>
          </a:fillRef>
          <a:effectRef idx="0">
            <a:schemeClr val="accent1"/>
          </a:effectRef>
          <a:fontRef idx="minor">
            <a:schemeClr val="tx1"/>
          </a:fontRef>
        </p:style>
      </p:cxnSp>
      <p:sp>
        <p:nvSpPr>
          <p:cNvPr id="15" name="Rounded Rectangle 14">
            <a:extLst>
              <a:ext uri="{FF2B5EF4-FFF2-40B4-BE49-F238E27FC236}">
                <a16:creationId xmlns:a16="http://schemas.microsoft.com/office/drawing/2014/main" id="{B22BCAD6-D5DF-1B93-534C-379F830029C6}"/>
              </a:ext>
            </a:extLst>
          </p:cNvPr>
          <p:cNvSpPr/>
          <p:nvPr/>
        </p:nvSpPr>
        <p:spPr>
          <a:xfrm>
            <a:off x="1783793" y="2389683"/>
            <a:ext cx="3840478" cy="1328430"/>
          </a:xfrm>
          <a:prstGeom prst="roundRect">
            <a:avLst/>
          </a:prstGeom>
          <a:solidFill>
            <a:srgbClr val="FFFFFF"/>
          </a:solidFill>
          <a:ln>
            <a:noFill/>
          </a:ln>
          <a:effectLst>
            <a:outerShdw blurRad="50800" dist="138780" dir="7800000" algn="ctr" rotWithShape="0">
              <a:srgbClr val="000000">
                <a:alpha val="51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AB99F51-B225-F81F-46E7-658944835BCD}"/>
              </a:ext>
            </a:extLst>
          </p:cNvPr>
          <p:cNvSpPr txBox="1"/>
          <p:nvPr/>
        </p:nvSpPr>
        <p:spPr>
          <a:xfrm>
            <a:off x="1779038" y="2389682"/>
            <a:ext cx="3840479" cy="369332"/>
          </a:xfrm>
          <a:prstGeom prst="rect">
            <a:avLst/>
          </a:prstGeom>
          <a:noFill/>
        </p:spPr>
        <p:txBody>
          <a:bodyPr wrap="square" rtlCol="0">
            <a:spAutoFit/>
          </a:bodyPr>
          <a:lstStyle/>
          <a:p>
            <a:pPr algn="ctr" defTabSz="384048">
              <a:spcAft>
                <a:spcPts val="600"/>
              </a:spcAft>
            </a:pPr>
            <a:r>
              <a:rPr lang="en-US" b="1">
                <a:solidFill>
                  <a:srgbClr val="003CB4"/>
                </a:solidFill>
                <a:latin typeface="Arial" panose="020B0604020202020204" pitchFamily="34" charset="0"/>
                <a:cs typeface="Arial" panose="020B0604020202020204" pitchFamily="34" charset="0"/>
              </a:rPr>
              <a:t>Customer</a:t>
            </a:r>
          </a:p>
        </p:txBody>
      </p:sp>
      <p:sp>
        <p:nvSpPr>
          <p:cNvPr id="16" name="Rounded Rectangle 15">
            <a:extLst>
              <a:ext uri="{FF2B5EF4-FFF2-40B4-BE49-F238E27FC236}">
                <a16:creationId xmlns:a16="http://schemas.microsoft.com/office/drawing/2014/main" id="{5A88DD60-AF62-5C50-23C1-B16F82038637}"/>
              </a:ext>
            </a:extLst>
          </p:cNvPr>
          <p:cNvSpPr/>
          <p:nvPr/>
        </p:nvSpPr>
        <p:spPr>
          <a:xfrm>
            <a:off x="1876807" y="2757955"/>
            <a:ext cx="3649698" cy="817490"/>
          </a:xfrm>
          <a:prstGeom prst="round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BED290F-95DD-612D-701D-B3F6129D778F}"/>
              </a:ext>
            </a:extLst>
          </p:cNvPr>
          <p:cNvSpPr txBox="1"/>
          <p:nvPr/>
        </p:nvSpPr>
        <p:spPr>
          <a:xfrm>
            <a:off x="1876807" y="2764005"/>
            <a:ext cx="3649697" cy="807913"/>
          </a:xfrm>
          <a:prstGeom prst="rect">
            <a:avLst/>
          </a:prstGeom>
          <a:noFill/>
        </p:spPr>
        <p:txBody>
          <a:bodyPr wrap="square" lIns="91440" tIns="45720" rIns="91440" bIns="45720" rtlCol="0" anchor="t">
            <a:spAutoFit/>
          </a:bodyPr>
          <a:lstStyle/>
          <a:p>
            <a:r>
              <a:rPr lang="en-US" sz="1550" dirty="0">
                <a:latin typeface="Arial"/>
                <a:ea typeface="+mn-lt"/>
                <a:cs typeface="+mn-lt"/>
              </a:rPr>
              <a:t>A parent of two young kids, just replaced a broken iPad screen and is buying a new gaming console.</a:t>
            </a:r>
            <a:endParaRPr lang="en-US">
              <a:latin typeface="Arial"/>
              <a:ea typeface="+mn-lt"/>
              <a:cs typeface="+mn-lt"/>
            </a:endParaRPr>
          </a:p>
        </p:txBody>
      </p:sp>
      <p:sp>
        <p:nvSpPr>
          <p:cNvPr id="23" name="TextBox 22">
            <a:extLst>
              <a:ext uri="{FF2B5EF4-FFF2-40B4-BE49-F238E27FC236}">
                <a16:creationId xmlns:a16="http://schemas.microsoft.com/office/drawing/2014/main" id="{C01EA6EF-1990-9B1D-9BC3-A221537DC40E}"/>
              </a:ext>
            </a:extLst>
          </p:cNvPr>
          <p:cNvSpPr txBox="1"/>
          <p:nvPr/>
        </p:nvSpPr>
        <p:spPr>
          <a:xfrm>
            <a:off x="1779038" y="1140253"/>
            <a:ext cx="3840479" cy="938719"/>
          </a:xfrm>
          <a:prstGeom prst="rect">
            <a:avLst/>
          </a:prstGeom>
          <a:noFill/>
          <a:ln w="31750">
            <a:solidFill>
              <a:srgbClr val="0052FE"/>
            </a:solidFill>
          </a:ln>
        </p:spPr>
        <p:txBody>
          <a:bodyPr wrap="square" lIns="91440" tIns="45720" rIns="91440" bIns="45720" rtlCol="0" anchor="t">
            <a:spAutoFit/>
          </a:bodyPr>
          <a:lstStyle/>
          <a:p>
            <a:pPr defTabSz="384048">
              <a:spcAft>
                <a:spcPts val="600"/>
              </a:spcAft>
            </a:pPr>
            <a:r>
              <a:rPr lang="en-US" b="1">
                <a:solidFill>
                  <a:srgbClr val="FF6E00"/>
                </a:solidFill>
                <a:latin typeface="Arial"/>
                <a:cs typeface="Arial"/>
              </a:rPr>
              <a:t>Scenario 1</a:t>
            </a:r>
          </a:p>
          <a:p>
            <a:pPr marL="285750" indent="-285750" defTabSz="384048">
              <a:spcAft>
                <a:spcPts val="600"/>
              </a:spcAft>
              <a:buFont typeface="Arial" panose="020B0604020202020204" pitchFamily="34" charset="0"/>
              <a:buChar char="•"/>
            </a:pPr>
            <a:r>
              <a:rPr lang="en-US" sz="1600">
                <a:latin typeface="Arial"/>
                <a:cs typeface="Arial"/>
              </a:rPr>
              <a:t>Start at the </a:t>
            </a:r>
            <a:r>
              <a:rPr lang="en-US" sz="1600">
                <a:solidFill>
                  <a:srgbClr val="FF6E00"/>
                </a:solidFill>
                <a:latin typeface="Arial"/>
                <a:cs typeface="Arial"/>
              </a:rPr>
              <a:t>discovery phase </a:t>
            </a:r>
            <a:r>
              <a:rPr lang="en-US" sz="1600">
                <a:latin typeface="Arial"/>
                <a:cs typeface="Arial"/>
              </a:rPr>
              <a:t>of the customer interaction.</a:t>
            </a:r>
          </a:p>
        </p:txBody>
      </p:sp>
      <p:sp>
        <p:nvSpPr>
          <p:cNvPr id="24" name="Rounded Rectangle 23">
            <a:extLst>
              <a:ext uri="{FF2B5EF4-FFF2-40B4-BE49-F238E27FC236}">
                <a16:creationId xmlns:a16="http://schemas.microsoft.com/office/drawing/2014/main" id="{50BE5EF4-BE90-82CA-DC8D-95B8F8FB1F41}"/>
              </a:ext>
            </a:extLst>
          </p:cNvPr>
          <p:cNvSpPr/>
          <p:nvPr/>
        </p:nvSpPr>
        <p:spPr>
          <a:xfrm>
            <a:off x="1779037" y="3962741"/>
            <a:ext cx="3840480" cy="1111927"/>
          </a:xfrm>
          <a:prstGeom prst="roundRect">
            <a:avLst/>
          </a:prstGeom>
          <a:solidFill>
            <a:srgbClr val="FFFFFF"/>
          </a:solidFill>
          <a:ln>
            <a:noFill/>
          </a:ln>
          <a:effectLst>
            <a:outerShdw blurRad="50800" dist="138780" dir="7800000" algn="ctr" rotWithShape="0">
              <a:srgbClr val="000000">
                <a:alpha val="51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F0C22437-1FF7-B762-49DE-AF76F4E5F262}"/>
              </a:ext>
            </a:extLst>
          </p:cNvPr>
          <p:cNvSpPr txBox="1"/>
          <p:nvPr/>
        </p:nvSpPr>
        <p:spPr>
          <a:xfrm>
            <a:off x="1774284" y="3962740"/>
            <a:ext cx="3840479" cy="369332"/>
          </a:xfrm>
          <a:prstGeom prst="rect">
            <a:avLst/>
          </a:prstGeom>
          <a:noFill/>
        </p:spPr>
        <p:txBody>
          <a:bodyPr wrap="square" rtlCol="0">
            <a:spAutoFit/>
          </a:bodyPr>
          <a:lstStyle/>
          <a:p>
            <a:pPr algn="ctr" defTabSz="384048">
              <a:spcAft>
                <a:spcPts val="600"/>
              </a:spcAft>
            </a:pPr>
            <a:r>
              <a:rPr lang="en-US" b="1">
                <a:solidFill>
                  <a:srgbClr val="003CB4"/>
                </a:solidFill>
                <a:latin typeface="Arial" panose="020B0604020202020204" pitchFamily="34" charset="0"/>
                <a:cs typeface="Arial" panose="020B0604020202020204" pitchFamily="34" charset="0"/>
              </a:rPr>
              <a:t>Sales Rep</a:t>
            </a:r>
          </a:p>
        </p:txBody>
      </p:sp>
      <p:sp>
        <p:nvSpPr>
          <p:cNvPr id="26" name="Rounded Rectangle 25">
            <a:extLst>
              <a:ext uri="{FF2B5EF4-FFF2-40B4-BE49-F238E27FC236}">
                <a16:creationId xmlns:a16="http://schemas.microsoft.com/office/drawing/2014/main" id="{8DE04EDF-477D-9F94-32B9-52800507CFDE}"/>
              </a:ext>
            </a:extLst>
          </p:cNvPr>
          <p:cNvSpPr/>
          <p:nvPr/>
        </p:nvSpPr>
        <p:spPr>
          <a:xfrm>
            <a:off x="1872053" y="4331013"/>
            <a:ext cx="3649698" cy="600986"/>
          </a:xfrm>
          <a:prstGeom prst="round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F21F355D-CB1E-DC3E-26E4-FF948B6D6FAA}"/>
              </a:ext>
            </a:extLst>
          </p:cNvPr>
          <p:cNvSpPr txBox="1"/>
          <p:nvPr/>
        </p:nvSpPr>
        <p:spPr>
          <a:xfrm>
            <a:off x="1872053" y="4339544"/>
            <a:ext cx="3824870" cy="569387"/>
          </a:xfrm>
          <a:prstGeom prst="rect">
            <a:avLst/>
          </a:prstGeom>
          <a:noFill/>
        </p:spPr>
        <p:txBody>
          <a:bodyPr wrap="square" lIns="91440" tIns="45720" rIns="91440" bIns="45720" rtlCol="0" anchor="t">
            <a:spAutoFit/>
          </a:bodyPr>
          <a:lstStyle/>
          <a:p>
            <a:r>
              <a:rPr lang="en-US" sz="1550">
                <a:latin typeface="Arial"/>
                <a:cs typeface="Arial"/>
              </a:rPr>
              <a:t>Based on what you know so far, take the customer through the sales process.</a:t>
            </a:r>
          </a:p>
        </p:txBody>
      </p:sp>
      <p:sp>
        <p:nvSpPr>
          <p:cNvPr id="28" name="Curved Down Ribbon 27">
            <a:extLst>
              <a:ext uri="{FF2B5EF4-FFF2-40B4-BE49-F238E27FC236}">
                <a16:creationId xmlns:a16="http://schemas.microsoft.com/office/drawing/2014/main" id="{498CA363-12C2-E08D-33F7-40830D7E8766}"/>
              </a:ext>
            </a:extLst>
          </p:cNvPr>
          <p:cNvSpPr/>
          <p:nvPr/>
        </p:nvSpPr>
        <p:spPr>
          <a:xfrm>
            <a:off x="127000" y="228600"/>
            <a:ext cx="16002000" cy="700830"/>
          </a:xfrm>
          <a:prstGeom prst="ellipseRibbon">
            <a:avLst/>
          </a:prstGeom>
          <a:solidFill>
            <a:srgbClr val="0052FE"/>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dirty="0">
                <a:latin typeface="Arial Rounded MT Bold"/>
                <a:cs typeface="Arial"/>
              </a:rPr>
              <a:t>Role-playing Activity</a:t>
            </a:r>
          </a:p>
        </p:txBody>
      </p:sp>
      <p:sp>
        <p:nvSpPr>
          <p:cNvPr id="30" name="Rounded Rectangle 29">
            <a:extLst>
              <a:ext uri="{FF2B5EF4-FFF2-40B4-BE49-F238E27FC236}">
                <a16:creationId xmlns:a16="http://schemas.microsoft.com/office/drawing/2014/main" id="{CA741509-B6C4-94C7-0C00-B4C17F758FED}"/>
              </a:ext>
            </a:extLst>
          </p:cNvPr>
          <p:cNvSpPr/>
          <p:nvPr/>
        </p:nvSpPr>
        <p:spPr>
          <a:xfrm>
            <a:off x="1783792" y="5398085"/>
            <a:ext cx="3840480" cy="3206854"/>
          </a:xfrm>
          <a:prstGeom prst="roundRect">
            <a:avLst/>
          </a:prstGeom>
          <a:solidFill>
            <a:srgbClr val="04246D"/>
          </a:solidFill>
          <a:ln>
            <a:noFill/>
          </a:ln>
          <a:effectLst>
            <a:outerShdw blurRad="50800" dist="138780" dir="7800000" algn="ctr" rotWithShape="0">
              <a:srgbClr val="000000">
                <a:alpha val="51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0DEB8B0D-2011-CEDB-47D6-AAFA3455DB17}"/>
              </a:ext>
            </a:extLst>
          </p:cNvPr>
          <p:cNvSpPr txBox="1"/>
          <p:nvPr/>
        </p:nvSpPr>
        <p:spPr>
          <a:xfrm>
            <a:off x="1783792" y="5383834"/>
            <a:ext cx="3840479" cy="369332"/>
          </a:xfrm>
          <a:prstGeom prst="rect">
            <a:avLst/>
          </a:prstGeom>
          <a:noFill/>
        </p:spPr>
        <p:txBody>
          <a:bodyPr wrap="square" lIns="91440" tIns="45720" rIns="91440" bIns="45720" rtlCol="0" anchor="t">
            <a:spAutoFit/>
          </a:bodyPr>
          <a:lstStyle/>
          <a:p>
            <a:pPr algn="ctr" defTabSz="384048">
              <a:spcAft>
                <a:spcPts val="600"/>
              </a:spcAft>
            </a:pPr>
            <a:r>
              <a:rPr lang="en-US" b="1">
                <a:solidFill>
                  <a:srgbClr val="FFFFFF"/>
                </a:solidFill>
                <a:latin typeface="Arial"/>
                <a:cs typeface="Arial"/>
              </a:rPr>
              <a:t>Listen for...</a:t>
            </a:r>
            <a:endParaRPr lang="en-US">
              <a:solidFill>
                <a:srgbClr val="FFFFFF"/>
              </a:solidFill>
              <a:ea typeface="Calibri"/>
              <a:cs typeface="Calibri"/>
            </a:endParaRPr>
          </a:p>
        </p:txBody>
      </p:sp>
      <p:sp>
        <p:nvSpPr>
          <p:cNvPr id="32" name="Rounded Rectangle 31">
            <a:extLst>
              <a:ext uri="{FF2B5EF4-FFF2-40B4-BE49-F238E27FC236}">
                <a16:creationId xmlns:a16="http://schemas.microsoft.com/office/drawing/2014/main" id="{4BDA9CC5-6B5D-EB6F-1587-2F68F9CC1785}"/>
              </a:ext>
            </a:extLst>
          </p:cNvPr>
          <p:cNvSpPr/>
          <p:nvPr/>
        </p:nvSpPr>
        <p:spPr>
          <a:xfrm>
            <a:off x="1876807" y="5761564"/>
            <a:ext cx="3649698" cy="2665932"/>
          </a:xfrm>
          <a:prstGeom prst="round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4389EBFD-7E7A-610C-D8F4-6A4E7AAE8133}"/>
              </a:ext>
            </a:extLst>
          </p:cNvPr>
          <p:cNvSpPr txBox="1"/>
          <p:nvPr/>
        </p:nvSpPr>
        <p:spPr>
          <a:xfrm>
            <a:off x="1868682" y="5863763"/>
            <a:ext cx="3817698" cy="2477601"/>
          </a:xfrm>
          <a:prstGeom prst="rect">
            <a:avLst/>
          </a:prstGeom>
          <a:noFill/>
        </p:spPr>
        <p:txBody>
          <a:bodyPr wrap="square" lIns="91440" tIns="45720" rIns="91440" bIns="45720" rtlCol="0" anchor="t">
            <a:spAutoFit/>
          </a:bodyPr>
          <a:lstStyle/>
          <a:p>
            <a:pPr>
              <a:buFont typeface="Arial" panose="020B0604020202020204" pitchFamily="34" charset="0"/>
              <a:buChar char="•"/>
            </a:pPr>
            <a:r>
              <a:rPr lang="en-US" sz="1550" dirty="0">
                <a:latin typeface="Arial"/>
                <a:ea typeface="+mn-lt"/>
                <a:cs typeface="+mn-lt"/>
              </a:rPr>
              <a:t> Lead with discovery questions about how often devices like tablets and game consoles are used and by whom.</a:t>
            </a:r>
            <a:endParaRPr lang="en-US" dirty="0">
              <a:latin typeface="Arial"/>
              <a:cs typeface="Arial"/>
            </a:endParaRPr>
          </a:p>
          <a:p>
            <a:pPr>
              <a:buFont typeface="Arial" panose="020B0604020202020204" pitchFamily="34" charset="0"/>
              <a:buChar char="•"/>
            </a:pPr>
            <a:r>
              <a:rPr lang="en-US" sz="1550" dirty="0">
                <a:latin typeface="Arial"/>
                <a:ea typeface="+mn-lt"/>
                <a:cs typeface="+mn-lt"/>
              </a:rPr>
              <a:t> Pivot to questions about past experiences with device damage, repairs, or unexpected tech issues.</a:t>
            </a:r>
            <a:endParaRPr lang="en-US">
              <a:latin typeface="Arial"/>
              <a:cs typeface="Arial"/>
            </a:endParaRPr>
          </a:p>
          <a:p>
            <a:pPr>
              <a:buFont typeface="Arial" panose="020B0604020202020204" pitchFamily="34" charset="0"/>
              <a:buChar char="•"/>
            </a:pPr>
            <a:r>
              <a:rPr lang="en-US" sz="1550" dirty="0">
                <a:latin typeface="Arial"/>
                <a:ea typeface="+mn-lt"/>
                <a:cs typeface="+mn-lt"/>
              </a:rPr>
              <a:t> Highlight benefits of Total Care PLUS</a:t>
            </a:r>
            <a:endParaRPr lang="en-US" sz="1550">
              <a:latin typeface="Arial"/>
              <a:ea typeface="Calibri"/>
              <a:cs typeface="Calibri"/>
            </a:endParaRPr>
          </a:p>
          <a:p>
            <a:pPr>
              <a:buFont typeface="Arial" panose="020B0604020202020204" pitchFamily="34" charset="0"/>
              <a:buChar char="•"/>
            </a:pPr>
            <a:r>
              <a:rPr lang="en-US" sz="1550" dirty="0">
                <a:latin typeface="Arial"/>
                <a:ea typeface="+mn-lt"/>
                <a:cs typeface="+mn-lt"/>
              </a:rPr>
              <a:t> Focus on how Plus saves money on repairs and provides peace of mind for busy families.</a:t>
            </a:r>
            <a:endParaRPr lang="en-US">
              <a:latin typeface="Arial"/>
              <a:cs typeface="Arial"/>
            </a:endParaRPr>
          </a:p>
        </p:txBody>
      </p:sp>
      <p:sp>
        <p:nvSpPr>
          <p:cNvPr id="34" name="Rounded Rectangle 33">
            <a:extLst>
              <a:ext uri="{FF2B5EF4-FFF2-40B4-BE49-F238E27FC236}">
                <a16:creationId xmlns:a16="http://schemas.microsoft.com/office/drawing/2014/main" id="{575AC377-713F-D76F-E3AE-122606E3A743}"/>
              </a:ext>
            </a:extLst>
          </p:cNvPr>
          <p:cNvSpPr/>
          <p:nvPr/>
        </p:nvSpPr>
        <p:spPr>
          <a:xfrm>
            <a:off x="6337069" y="2398214"/>
            <a:ext cx="3838101" cy="1437905"/>
          </a:xfrm>
          <a:prstGeom prst="roundRect">
            <a:avLst/>
          </a:prstGeom>
          <a:solidFill>
            <a:srgbClr val="FFFFFF"/>
          </a:solidFill>
          <a:ln>
            <a:noFill/>
          </a:ln>
          <a:effectLst>
            <a:outerShdw blurRad="50800" dist="138780" dir="7800000" algn="ctr" rotWithShape="0">
              <a:srgbClr val="000000">
                <a:alpha val="51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870CBF70-16D8-93DA-1C40-654C4EFF5500}"/>
              </a:ext>
            </a:extLst>
          </p:cNvPr>
          <p:cNvSpPr txBox="1"/>
          <p:nvPr/>
        </p:nvSpPr>
        <p:spPr>
          <a:xfrm>
            <a:off x="6332316" y="2398214"/>
            <a:ext cx="3842854" cy="369332"/>
          </a:xfrm>
          <a:prstGeom prst="rect">
            <a:avLst/>
          </a:prstGeom>
          <a:noFill/>
        </p:spPr>
        <p:txBody>
          <a:bodyPr wrap="square" rtlCol="0">
            <a:spAutoFit/>
          </a:bodyPr>
          <a:lstStyle/>
          <a:p>
            <a:pPr algn="ctr" defTabSz="384048">
              <a:spcAft>
                <a:spcPts val="600"/>
              </a:spcAft>
            </a:pPr>
            <a:r>
              <a:rPr lang="en-US" b="1">
                <a:solidFill>
                  <a:srgbClr val="003CB4"/>
                </a:solidFill>
                <a:latin typeface="Arial" panose="020B0604020202020204" pitchFamily="34" charset="0"/>
                <a:cs typeface="Arial" panose="020B0604020202020204" pitchFamily="34" charset="0"/>
              </a:rPr>
              <a:t>Customer</a:t>
            </a:r>
          </a:p>
        </p:txBody>
      </p:sp>
      <p:sp>
        <p:nvSpPr>
          <p:cNvPr id="36" name="Rounded Rectangle 35">
            <a:extLst>
              <a:ext uri="{FF2B5EF4-FFF2-40B4-BE49-F238E27FC236}">
                <a16:creationId xmlns:a16="http://schemas.microsoft.com/office/drawing/2014/main" id="{87FF6540-56B2-8A18-9464-568581A64E56}"/>
              </a:ext>
            </a:extLst>
          </p:cNvPr>
          <p:cNvSpPr/>
          <p:nvPr/>
        </p:nvSpPr>
        <p:spPr>
          <a:xfrm>
            <a:off x="6430082" y="2766486"/>
            <a:ext cx="3634885" cy="965151"/>
          </a:xfrm>
          <a:prstGeom prst="round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FE295858-CA17-BF76-2BF5-607E5B837A3D}"/>
              </a:ext>
            </a:extLst>
          </p:cNvPr>
          <p:cNvSpPr txBox="1"/>
          <p:nvPr/>
        </p:nvSpPr>
        <p:spPr>
          <a:xfrm>
            <a:off x="6430081" y="2740788"/>
            <a:ext cx="3634886" cy="1046440"/>
          </a:xfrm>
          <a:prstGeom prst="rect">
            <a:avLst/>
          </a:prstGeom>
          <a:noFill/>
        </p:spPr>
        <p:txBody>
          <a:bodyPr wrap="square" lIns="91440" tIns="45720" rIns="91440" bIns="45720" rtlCol="0" anchor="t">
            <a:spAutoFit/>
          </a:bodyPr>
          <a:lstStyle/>
          <a:p>
            <a:r>
              <a:rPr lang="en-US" sz="1550" dirty="0">
                <a:latin typeface="Arial"/>
                <a:ea typeface="+mn-lt"/>
                <a:cs typeface="+mn-lt"/>
              </a:rPr>
              <a:t>A remote worker who depends on multiple devices (laptop, printer, smart thermostat) and recently missed a virtual meeting due to tech issues.</a:t>
            </a:r>
            <a:endParaRPr lang="en-US" dirty="0">
              <a:latin typeface="Arial"/>
              <a:ea typeface="+mn-lt"/>
              <a:cs typeface="+mn-lt"/>
            </a:endParaRPr>
          </a:p>
        </p:txBody>
      </p:sp>
      <p:sp>
        <p:nvSpPr>
          <p:cNvPr id="38" name="TextBox 37">
            <a:extLst>
              <a:ext uri="{FF2B5EF4-FFF2-40B4-BE49-F238E27FC236}">
                <a16:creationId xmlns:a16="http://schemas.microsoft.com/office/drawing/2014/main" id="{0176A2DC-FCBB-42A5-748C-B936C85D7DF9}"/>
              </a:ext>
            </a:extLst>
          </p:cNvPr>
          <p:cNvSpPr txBox="1"/>
          <p:nvPr/>
        </p:nvSpPr>
        <p:spPr>
          <a:xfrm>
            <a:off x="6332316" y="1147725"/>
            <a:ext cx="3838101" cy="938719"/>
          </a:xfrm>
          <a:prstGeom prst="rect">
            <a:avLst/>
          </a:prstGeom>
          <a:noFill/>
          <a:ln w="31750">
            <a:solidFill>
              <a:srgbClr val="0052FE"/>
            </a:solidFill>
          </a:ln>
        </p:spPr>
        <p:txBody>
          <a:bodyPr wrap="square" lIns="91440" tIns="45720" rIns="91440" bIns="45720" rtlCol="0" anchor="t">
            <a:spAutoFit/>
          </a:bodyPr>
          <a:lstStyle/>
          <a:p>
            <a:pPr defTabSz="384048">
              <a:spcAft>
                <a:spcPts val="600"/>
              </a:spcAft>
            </a:pPr>
            <a:r>
              <a:rPr lang="en-US" b="1">
                <a:solidFill>
                  <a:srgbClr val="FF6E00"/>
                </a:solidFill>
                <a:latin typeface="Arial"/>
                <a:cs typeface="Arial"/>
              </a:rPr>
              <a:t>Scenario 2</a:t>
            </a:r>
            <a:endParaRPr lang="en-US"/>
          </a:p>
          <a:p>
            <a:pPr marL="285750" indent="-285750" defTabSz="384048">
              <a:spcAft>
                <a:spcPts val="600"/>
              </a:spcAft>
              <a:buFont typeface="Arial" panose="020B0604020202020204" pitchFamily="34" charset="0"/>
              <a:buChar char="•"/>
            </a:pPr>
            <a:r>
              <a:rPr lang="en-US" sz="1600">
                <a:solidFill>
                  <a:srgbClr val="000000"/>
                </a:solidFill>
                <a:latin typeface="Arial"/>
                <a:cs typeface="Arial"/>
              </a:rPr>
              <a:t>Start</a:t>
            </a:r>
            <a:r>
              <a:rPr lang="en-US" sz="1600">
                <a:latin typeface="Arial"/>
                <a:cs typeface="Arial"/>
              </a:rPr>
              <a:t> at </a:t>
            </a:r>
            <a:r>
              <a:rPr lang="en-US" sz="1600">
                <a:solidFill>
                  <a:srgbClr val="000000"/>
                </a:solidFill>
                <a:latin typeface="Arial"/>
                <a:cs typeface="Arial"/>
              </a:rPr>
              <a:t>the </a:t>
            </a:r>
            <a:r>
              <a:rPr lang="en-US" sz="1600">
                <a:solidFill>
                  <a:srgbClr val="FF6E00"/>
                </a:solidFill>
                <a:latin typeface="Arial"/>
                <a:cs typeface="Arial"/>
              </a:rPr>
              <a:t>discovery phase </a:t>
            </a:r>
            <a:r>
              <a:rPr lang="en-US" sz="1600">
                <a:latin typeface="Arial"/>
                <a:cs typeface="Arial"/>
              </a:rPr>
              <a:t>of the customer interaction.</a:t>
            </a:r>
            <a:endParaRPr lang="en-US" sz="1600"/>
          </a:p>
        </p:txBody>
      </p:sp>
      <p:sp>
        <p:nvSpPr>
          <p:cNvPr id="39" name="Rounded Rectangle 38">
            <a:extLst>
              <a:ext uri="{FF2B5EF4-FFF2-40B4-BE49-F238E27FC236}">
                <a16:creationId xmlns:a16="http://schemas.microsoft.com/office/drawing/2014/main" id="{046FA008-8753-8311-2DE0-51D9CD7E5A30}"/>
              </a:ext>
            </a:extLst>
          </p:cNvPr>
          <p:cNvSpPr/>
          <p:nvPr/>
        </p:nvSpPr>
        <p:spPr>
          <a:xfrm>
            <a:off x="6337069" y="3969154"/>
            <a:ext cx="3838101" cy="1068572"/>
          </a:xfrm>
          <a:prstGeom prst="roundRect">
            <a:avLst/>
          </a:prstGeom>
          <a:solidFill>
            <a:srgbClr val="FFFFFF"/>
          </a:solidFill>
          <a:ln>
            <a:noFill/>
          </a:ln>
          <a:effectLst>
            <a:outerShdw blurRad="50800" dist="138780" dir="7800000" algn="ctr" rotWithShape="0">
              <a:srgbClr val="000000">
                <a:alpha val="51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79573E6C-61FA-3A20-78E2-AC50D7ED721B}"/>
              </a:ext>
            </a:extLst>
          </p:cNvPr>
          <p:cNvSpPr txBox="1"/>
          <p:nvPr/>
        </p:nvSpPr>
        <p:spPr>
          <a:xfrm>
            <a:off x="6332316" y="3969152"/>
            <a:ext cx="3842854" cy="369332"/>
          </a:xfrm>
          <a:prstGeom prst="rect">
            <a:avLst/>
          </a:prstGeom>
          <a:noFill/>
        </p:spPr>
        <p:txBody>
          <a:bodyPr wrap="square" rtlCol="0">
            <a:spAutoFit/>
          </a:bodyPr>
          <a:lstStyle/>
          <a:p>
            <a:pPr algn="ctr" defTabSz="384048">
              <a:spcAft>
                <a:spcPts val="600"/>
              </a:spcAft>
            </a:pPr>
            <a:r>
              <a:rPr lang="en-US" b="1">
                <a:solidFill>
                  <a:srgbClr val="003CB4"/>
                </a:solidFill>
                <a:latin typeface="Arial" panose="020B0604020202020204" pitchFamily="34" charset="0"/>
                <a:cs typeface="Arial" panose="020B0604020202020204" pitchFamily="34" charset="0"/>
              </a:rPr>
              <a:t>Sales Rep</a:t>
            </a:r>
          </a:p>
        </p:txBody>
      </p:sp>
      <p:sp>
        <p:nvSpPr>
          <p:cNvPr id="41" name="Rounded Rectangle 40">
            <a:extLst>
              <a:ext uri="{FF2B5EF4-FFF2-40B4-BE49-F238E27FC236}">
                <a16:creationId xmlns:a16="http://schemas.microsoft.com/office/drawing/2014/main" id="{6401AC48-FD26-7A99-7F30-7F8ACCA82C5E}"/>
              </a:ext>
            </a:extLst>
          </p:cNvPr>
          <p:cNvSpPr/>
          <p:nvPr/>
        </p:nvSpPr>
        <p:spPr>
          <a:xfrm>
            <a:off x="6430083" y="4337425"/>
            <a:ext cx="3634884" cy="534263"/>
          </a:xfrm>
          <a:prstGeom prst="round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0EC59087-754E-EDDA-9170-0B5F65400A3D}"/>
              </a:ext>
            </a:extLst>
          </p:cNvPr>
          <p:cNvSpPr txBox="1"/>
          <p:nvPr/>
        </p:nvSpPr>
        <p:spPr>
          <a:xfrm>
            <a:off x="6430080" y="4322309"/>
            <a:ext cx="3724292" cy="569387"/>
          </a:xfrm>
          <a:prstGeom prst="rect">
            <a:avLst/>
          </a:prstGeom>
          <a:noFill/>
        </p:spPr>
        <p:txBody>
          <a:bodyPr wrap="square" lIns="91440" tIns="45720" rIns="91440" bIns="45720" rtlCol="0" anchor="t">
            <a:spAutoFit/>
          </a:bodyPr>
          <a:lstStyle/>
          <a:p>
            <a:r>
              <a:rPr lang="en-US" sz="1550">
                <a:latin typeface="Arial"/>
                <a:cs typeface="Arial"/>
              </a:rPr>
              <a:t>Based on what you know so far, take the customer through the sales process.</a:t>
            </a:r>
          </a:p>
        </p:txBody>
      </p:sp>
      <p:sp>
        <p:nvSpPr>
          <p:cNvPr id="43" name="Rounded Rectangle 42">
            <a:extLst>
              <a:ext uri="{FF2B5EF4-FFF2-40B4-BE49-F238E27FC236}">
                <a16:creationId xmlns:a16="http://schemas.microsoft.com/office/drawing/2014/main" id="{DAE65099-4761-B55B-D8D2-E7EC398F4D81}"/>
              </a:ext>
            </a:extLst>
          </p:cNvPr>
          <p:cNvSpPr/>
          <p:nvPr/>
        </p:nvSpPr>
        <p:spPr>
          <a:xfrm>
            <a:off x="6313067" y="5376238"/>
            <a:ext cx="3864480" cy="3367092"/>
          </a:xfrm>
          <a:prstGeom prst="roundRect">
            <a:avLst>
              <a:gd name="adj" fmla="val 11404"/>
            </a:avLst>
          </a:prstGeom>
          <a:solidFill>
            <a:srgbClr val="04246D"/>
          </a:solidFill>
          <a:ln>
            <a:noFill/>
          </a:ln>
          <a:effectLst>
            <a:outerShdw blurRad="50800" dist="138780" dir="7800000" algn="ctr" rotWithShape="0">
              <a:srgbClr val="000000">
                <a:alpha val="51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ea typeface="Calibri"/>
                <a:cs typeface="Calibri"/>
              </a:rPr>
              <a:t>x</a:t>
            </a:r>
            <a:endParaRPr lang="en-US"/>
          </a:p>
        </p:txBody>
      </p:sp>
      <p:sp>
        <p:nvSpPr>
          <p:cNvPr id="44" name="TextBox 43">
            <a:extLst>
              <a:ext uri="{FF2B5EF4-FFF2-40B4-BE49-F238E27FC236}">
                <a16:creationId xmlns:a16="http://schemas.microsoft.com/office/drawing/2014/main" id="{D8FCC391-9F7B-15C0-ED24-9799C3FC252C}"/>
              </a:ext>
            </a:extLst>
          </p:cNvPr>
          <p:cNvSpPr txBox="1"/>
          <p:nvPr/>
        </p:nvSpPr>
        <p:spPr>
          <a:xfrm>
            <a:off x="6334690" y="5399244"/>
            <a:ext cx="3840480" cy="369332"/>
          </a:xfrm>
          <a:prstGeom prst="rect">
            <a:avLst/>
          </a:prstGeom>
          <a:noFill/>
        </p:spPr>
        <p:txBody>
          <a:bodyPr wrap="square" lIns="91440" tIns="45720" rIns="91440" bIns="45720" rtlCol="0" anchor="t">
            <a:spAutoFit/>
          </a:bodyPr>
          <a:lstStyle/>
          <a:p>
            <a:pPr algn="ctr" defTabSz="384048">
              <a:spcAft>
                <a:spcPts val="600"/>
              </a:spcAft>
            </a:pPr>
            <a:r>
              <a:rPr lang="en-US" b="1">
                <a:solidFill>
                  <a:srgbClr val="FFFFFF"/>
                </a:solidFill>
                <a:latin typeface="Arial"/>
                <a:cs typeface="Arial"/>
              </a:rPr>
              <a:t>Listen for...</a:t>
            </a:r>
            <a:endParaRPr lang="en-US">
              <a:solidFill>
                <a:srgbClr val="FFFFFF"/>
              </a:solidFill>
              <a:ea typeface="Calibri"/>
              <a:cs typeface="Calibri"/>
            </a:endParaRPr>
          </a:p>
        </p:txBody>
      </p:sp>
      <p:sp>
        <p:nvSpPr>
          <p:cNvPr id="45" name="Rounded Rectangle 44">
            <a:extLst>
              <a:ext uri="{FF2B5EF4-FFF2-40B4-BE49-F238E27FC236}">
                <a16:creationId xmlns:a16="http://schemas.microsoft.com/office/drawing/2014/main" id="{9A75EB8C-FA59-0BE2-08FB-314E09B92BBD}"/>
              </a:ext>
            </a:extLst>
          </p:cNvPr>
          <p:cNvSpPr/>
          <p:nvPr/>
        </p:nvSpPr>
        <p:spPr>
          <a:xfrm>
            <a:off x="6382081" y="5765828"/>
            <a:ext cx="3722889" cy="2836455"/>
          </a:xfrm>
          <a:prstGeom prst="roundRect">
            <a:avLst>
              <a:gd name="adj" fmla="val 11069"/>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a:extLst>
              <a:ext uri="{FF2B5EF4-FFF2-40B4-BE49-F238E27FC236}">
                <a16:creationId xmlns:a16="http://schemas.microsoft.com/office/drawing/2014/main" id="{B7997AF8-EE04-C234-5C92-A11B72001EA4}"/>
              </a:ext>
            </a:extLst>
          </p:cNvPr>
          <p:cNvSpPr/>
          <p:nvPr/>
        </p:nvSpPr>
        <p:spPr>
          <a:xfrm>
            <a:off x="10892726" y="2389682"/>
            <a:ext cx="3838101" cy="1328431"/>
          </a:xfrm>
          <a:prstGeom prst="roundRect">
            <a:avLst/>
          </a:prstGeom>
          <a:solidFill>
            <a:srgbClr val="FFFFFF"/>
          </a:solidFill>
          <a:ln>
            <a:noFill/>
          </a:ln>
          <a:effectLst>
            <a:outerShdw blurRad="50800" dist="138780" dir="7800000" algn="ctr" rotWithShape="0">
              <a:srgbClr val="000000">
                <a:alpha val="51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B0AC850A-C95F-2D0B-2758-B91884F6B346}"/>
              </a:ext>
            </a:extLst>
          </p:cNvPr>
          <p:cNvSpPr txBox="1"/>
          <p:nvPr/>
        </p:nvSpPr>
        <p:spPr>
          <a:xfrm>
            <a:off x="10890347" y="2389682"/>
            <a:ext cx="3840480" cy="369332"/>
          </a:xfrm>
          <a:prstGeom prst="rect">
            <a:avLst/>
          </a:prstGeom>
          <a:noFill/>
        </p:spPr>
        <p:txBody>
          <a:bodyPr wrap="square" rtlCol="0">
            <a:spAutoFit/>
          </a:bodyPr>
          <a:lstStyle/>
          <a:p>
            <a:pPr algn="ctr" defTabSz="384048">
              <a:spcAft>
                <a:spcPts val="600"/>
              </a:spcAft>
            </a:pPr>
            <a:r>
              <a:rPr lang="en-US" b="1">
                <a:solidFill>
                  <a:srgbClr val="003CB4"/>
                </a:solidFill>
                <a:latin typeface="Arial" panose="020B0604020202020204" pitchFamily="34" charset="0"/>
                <a:cs typeface="Arial" panose="020B0604020202020204" pitchFamily="34" charset="0"/>
              </a:rPr>
              <a:t>Customer</a:t>
            </a:r>
          </a:p>
        </p:txBody>
      </p:sp>
      <p:sp>
        <p:nvSpPr>
          <p:cNvPr id="50" name="Rounded Rectangle 49">
            <a:extLst>
              <a:ext uri="{FF2B5EF4-FFF2-40B4-BE49-F238E27FC236}">
                <a16:creationId xmlns:a16="http://schemas.microsoft.com/office/drawing/2014/main" id="{0B9CCCD0-1C16-B893-A45B-1E004FBF9008}"/>
              </a:ext>
            </a:extLst>
          </p:cNvPr>
          <p:cNvSpPr/>
          <p:nvPr/>
        </p:nvSpPr>
        <p:spPr>
          <a:xfrm>
            <a:off x="10985739" y="2757954"/>
            <a:ext cx="3637265" cy="817491"/>
          </a:xfrm>
          <a:prstGeom prst="round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E89F04EA-D4B3-D97C-D487-2C38588E2143}"/>
              </a:ext>
            </a:extLst>
          </p:cNvPr>
          <p:cNvSpPr txBox="1"/>
          <p:nvPr/>
        </p:nvSpPr>
        <p:spPr>
          <a:xfrm>
            <a:off x="11030544" y="2764006"/>
            <a:ext cx="3592459" cy="1046440"/>
          </a:xfrm>
          <a:prstGeom prst="rect">
            <a:avLst/>
          </a:prstGeom>
          <a:noFill/>
        </p:spPr>
        <p:txBody>
          <a:bodyPr wrap="square" lIns="91440" tIns="45720" rIns="91440" bIns="45720" rtlCol="0" anchor="t">
            <a:spAutoFit/>
          </a:bodyPr>
          <a:lstStyle/>
          <a:p>
            <a:r>
              <a:rPr lang="en-US" sz="1550" dirty="0">
                <a:latin typeface="Arial"/>
                <a:ea typeface="+mn-lt"/>
                <a:cs typeface="+mn-lt"/>
              </a:rPr>
              <a:t>Recently purchased a smart doorbell and is exploring smart lighting and cameras but is overwhelmed by setup.</a:t>
            </a:r>
            <a:br>
              <a:rPr lang="en-US" sz="1550" dirty="0">
                <a:latin typeface="Arial"/>
                <a:ea typeface="+mn-lt"/>
                <a:cs typeface="+mn-lt"/>
              </a:rPr>
            </a:br>
            <a:endParaRPr lang="en-US" sz="1550" dirty="0">
              <a:latin typeface="Arial"/>
              <a:ea typeface="Calibri"/>
              <a:cs typeface="Calibri"/>
            </a:endParaRPr>
          </a:p>
        </p:txBody>
      </p:sp>
      <p:sp>
        <p:nvSpPr>
          <p:cNvPr id="52" name="TextBox 51">
            <a:extLst>
              <a:ext uri="{FF2B5EF4-FFF2-40B4-BE49-F238E27FC236}">
                <a16:creationId xmlns:a16="http://schemas.microsoft.com/office/drawing/2014/main" id="{8C8D6E68-84E3-CD73-2068-FBBC5A3E83B9}"/>
              </a:ext>
            </a:extLst>
          </p:cNvPr>
          <p:cNvSpPr txBox="1"/>
          <p:nvPr/>
        </p:nvSpPr>
        <p:spPr>
          <a:xfrm>
            <a:off x="10890347" y="1139193"/>
            <a:ext cx="3838101" cy="938719"/>
          </a:xfrm>
          <a:prstGeom prst="rect">
            <a:avLst/>
          </a:prstGeom>
          <a:noFill/>
          <a:ln w="31750">
            <a:solidFill>
              <a:srgbClr val="0052FE"/>
            </a:solidFill>
          </a:ln>
        </p:spPr>
        <p:txBody>
          <a:bodyPr wrap="square" lIns="91440" tIns="45720" rIns="91440" bIns="45720" rtlCol="0" anchor="t">
            <a:spAutoFit/>
          </a:bodyPr>
          <a:lstStyle/>
          <a:p>
            <a:pPr defTabSz="384048">
              <a:spcAft>
                <a:spcPts val="600"/>
              </a:spcAft>
            </a:pPr>
            <a:r>
              <a:rPr lang="en-US" b="1">
                <a:solidFill>
                  <a:srgbClr val="FF6E00"/>
                </a:solidFill>
                <a:latin typeface="Arial"/>
                <a:cs typeface="Arial"/>
              </a:rPr>
              <a:t>Scenario 3 – </a:t>
            </a:r>
            <a:r>
              <a:rPr lang="en-US" b="1" dirty="0">
                <a:solidFill>
                  <a:srgbClr val="FF6E00"/>
                </a:solidFill>
                <a:latin typeface="Arial"/>
                <a:cs typeface="Arial"/>
              </a:rPr>
              <a:t>Retail-Focused</a:t>
            </a:r>
            <a:endParaRPr lang="en-US" sz="1600" b="1">
              <a:solidFill>
                <a:srgbClr val="FF6E00"/>
              </a:solidFill>
              <a:latin typeface="Arial" panose="020B0604020202020204" pitchFamily="34" charset="0"/>
              <a:cs typeface="Arial" panose="020B0604020202020204" pitchFamily="34" charset="0"/>
            </a:endParaRPr>
          </a:p>
          <a:p>
            <a:pPr marL="285750" indent="-285750" defTabSz="384048">
              <a:spcAft>
                <a:spcPts val="600"/>
              </a:spcAft>
              <a:buFont typeface="Arial" panose="020B0604020202020204" pitchFamily="34" charset="0"/>
              <a:buChar char="•"/>
            </a:pPr>
            <a:r>
              <a:rPr lang="en-US" sz="1600">
                <a:latin typeface="Arial"/>
                <a:cs typeface="Arial"/>
              </a:rPr>
              <a:t>Start at the </a:t>
            </a:r>
            <a:r>
              <a:rPr lang="en-US" sz="1600">
                <a:solidFill>
                  <a:srgbClr val="FF6E00"/>
                </a:solidFill>
                <a:latin typeface="Arial"/>
                <a:cs typeface="Arial"/>
              </a:rPr>
              <a:t>greeting phase </a:t>
            </a:r>
            <a:r>
              <a:rPr lang="en-US" sz="1600">
                <a:latin typeface="Arial"/>
                <a:cs typeface="Arial"/>
              </a:rPr>
              <a:t>of the customer interaction</a:t>
            </a:r>
          </a:p>
        </p:txBody>
      </p:sp>
      <p:sp>
        <p:nvSpPr>
          <p:cNvPr id="53" name="Rounded Rectangle 52">
            <a:extLst>
              <a:ext uri="{FF2B5EF4-FFF2-40B4-BE49-F238E27FC236}">
                <a16:creationId xmlns:a16="http://schemas.microsoft.com/office/drawing/2014/main" id="{238CF544-57FC-9DA3-3C28-C0999900A34F}"/>
              </a:ext>
            </a:extLst>
          </p:cNvPr>
          <p:cNvSpPr/>
          <p:nvPr/>
        </p:nvSpPr>
        <p:spPr>
          <a:xfrm>
            <a:off x="10892726" y="3961681"/>
            <a:ext cx="3838101" cy="1199334"/>
          </a:xfrm>
          <a:prstGeom prst="roundRect">
            <a:avLst/>
          </a:prstGeom>
          <a:solidFill>
            <a:srgbClr val="FFFFFF"/>
          </a:solidFill>
          <a:ln>
            <a:noFill/>
          </a:ln>
          <a:effectLst>
            <a:outerShdw blurRad="50800" dist="138780" dir="7800000" algn="ctr" rotWithShape="0">
              <a:srgbClr val="000000">
                <a:alpha val="51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1A652248-0DD3-0154-7886-9E4F8234F649}"/>
              </a:ext>
            </a:extLst>
          </p:cNvPr>
          <p:cNvSpPr txBox="1"/>
          <p:nvPr/>
        </p:nvSpPr>
        <p:spPr>
          <a:xfrm>
            <a:off x="10890347" y="3961680"/>
            <a:ext cx="3840480" cy="369332"/>
          </a:xfrm>
          <a:prstGeom prst="rect">
            <a:avLst/>
          </a:prstGeom>
          <a:noFill/>
        </p:spPr>
        <p:txBody>
          <a:bodyPr wrap="square" rtlCol="0">
            <a:spAutoFit/>
          </a:bodyPr>
          <a:lstStyle/>
          <a:p>
            <a:pPr algn="ctr" defTabSz="384048">
              <a:spcAft>
                <a:spcPts val="600"/>
              </a:spcAft>
            </a:pPr>
            <a:r>
              <a:rPr lang="en-US" b="1">
                <a:solidFill>
                  <a:srgbClr val="003CB4"/>
                </a:solidFill>
                <a:latin typeface="Arial" panose="020B0604020202020204" pitchFamily="34" charset="0"/>
                <a:cs typeface="Arial" panose="020B0604020202020204" pitchFamily="34" charset="0"/>
              </a:rPr>
              <a:t>Sales Rep</a:t>
            </a:r>
          </a:p>
        </p:txBody>
      </p:sp>
      <p:sp>
        <p:nvSpPr>
          <p:cNvPr id="55" name="Rounded Rectangle 54">
            <a:extLst>
              <a:ext uri="{FF2B5EF4-FFF2-40B4-BE49-F238E27FC236}">
                <a16:creationId xmlns:a16="http://schemas.microsoft.com/office/drawing/2014/main" id="{DC91BAF7-3A96-2451-6F62-EE84A452B404}"/>
              </a:ext>
            </a:extLst>
          </p:cNvPr>
          <p:cNvSpPr/>
          <p:nvPr/>
        </p:nvSpPr>
        <p:spPr>
          <a:xfrm>
            <a:off x="10985739" y="4329952"/>
            <a:ext cx="3637265" cy="730081"/>
          </a:xfrm>
          <a:prstGeom prst="roundRect">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5184B184-C219-49C7-79AE-1AB54741BF52}"/>
              </a:ext>
            </a:extLst>
          </p:cNvPr>
          <p:cNvSpPr txBox="1"/>
          <p:nvPr/>
        </p:nvSpPr>
        <p:spPr>
          <a:xfrm>
            <a:off x="11002923" y="4283088"/>
            <a:ext cx="3620080" cy="807913"/>
          </a:xfrm>
          <a:prstGeom prst="rect">
            <a:avLst/>
          </a:prstGeom>
          <a:noFill/>
        </p:spPr>
        <p:txBody>
          <a:bodyPr wrap="square" lIns="91440" tIns="45720" rIns="91440" bIns="45720" rtlCol="0" anchor="t">
            <a:spAutoFit/>
          </a:bodyPr>
          <a:lstStyle/>
          <a:p>
            <a:r>
              <a:rPr lang="en-US" sz="1550">
                <a:latin typeface="Arial"/>
                <a:cs typeface="Arial"/>
              </a:rPr>
              <a:t>Based on what you know so far, take the customer through the sales process.</a:t>
            </a:r>
            <a:endParaRPr lang="en-US" sz="1550">
              <a:ea typeface="Calibri"/>
              <a:cs typeface="Calibri"/>
            </a:endParaRPr>
          </a:p>
        </p:txBody>
      </p:sp>
      <p:sp>
        <p:nvSpPr>
          <p:cNvPr id="57" name="Rounded Rectangle 56">
            <a:extLst>
              <a:ext uri="{FF2B5EF4-FFF2-40B4-BE49-F238E27FC236}">
                <a16:creationId xmlns:a16="http://schemas.microsoft.com/office/drawing/2014/main" id="{901541F2-0459-B95E-E491-A1CF386F41FD}"/>
              </a:ext>
            </a:extLst>
          </p:cNvPr>
          <p:cNvSpPr/>
          <p:nvPr/>
        </p:nvSpPr>
        <p:spPr>
          <a:xfrm>
            <a:off x="10884724" y="5373024"/>
            <a:ext cx="3840480" cy="3379989"/>
          </a:xfrm>
          <a:prstGeom prst="roundRect">
            <a:avLst>
              <a:gd name="adj" fmla="val 11404"/>
            </a:avLst>
          </a:prstGeom>
          <a:solidFill>
            <a:srgbClr val="04246D"/>
          </a:solidFill>
          <a:ln>
            <a:noFill/>
          </a:ln>
          <a:effectLst>
            <a:outerShdw blurRad="50800" dist="138780" dir="7800000" algn="ctr" rotWithShape="0">
              <a:srgbClr val="000000">
                <a:alpha val="51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A9092289-5492-5A4D-60B6-2C92CA12D20C}"/>
              </a:ext>
            </a:extLst>
          </p:cNvPr>
          <p:cNvSpPr txBox="1"/>
          <p:nvPr/>
        </p:nvSpPr>
        <p:spPr>
          <a:xfrm>
            <a:off x="10890348" y="5367494"/>
            <a:ext cx="3840480" cy="369332"/>
          </a:xfrm>
          <a:prstGeom prst="rect">
            <a:avLst/>
          </a:prstGeom>
          <a:noFill/>
        </p:spPr>
        <p:txBody>
          <a:bodyPr wrap="square" lIns="91440" tIns="45720" rIns="91440" bIns="45720" rtlCol="0" anchor="t">
            <a:spAutoFit/>
          </a:bodyPr>
          <a:lstStyle/>
          <a:p>
            <a:pPr algn="ctr" defTabSz="384048">
              <a:spcAft>
                <a:spcPts val="600"/>
              </a:spcAft>
            </a:pPr>
            <a:r>
              <a:rPr lang="en-US" b="1">
                <a:solidFill>
                  <a:srgbClr val="FFFFFF"/>
                </a:solidFill>
                <a:latin typeface="Arial"/>
                <a:cs typeface="Arial"/>
              </a:rPr>
              <a:t>Listen for...</a:t>
            </a:r>
            <a:endParaRPr lang="en-US">
              <a:solidFill>
                <a:srgbClr val="FFFFFF"/>
              </a:solidFill>
              <a:ea typeface="Calibri"/>
              <a:cs typeface="Calibri"/>
            </a:endParaRPr>
          </a:p>
        </p:txBody>
      </p:sp>
      <p:sp>
        <p:nvSpPr>
          <p:cNvPr id="59" name="Rounded Rectangle 58">
            <a:extLst>
              <a:ext uri="{FF2B5EF4-FFF2-40B4-BE49-F238E27FC236}">
                <a16:creationId xmlns:a16="http://schemas.microsoft.com/office/drawing/2014/main" id="{AC855093-5927-EC3A-D7EC-86CA0D16A302}"/>
              </a:ext>
            </a:extLst>
          </p:cNvPr>
          <p:cNvSpPr/>
          <p:nvPr/>
        </p:nvSpPr>
        <p:spPr>
          <a:xfrm>
            <a:off x="11013354" y="5765296"/>
            <a:ext cx="3625401" cy="2864063"/>
          </a:xfrm>
          <a:prstGeom prst="roundRect">
            <a:avLst>
              <a:gd name="adj" fmla="val 11069"/>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FC2BDAC4-4B5A-AB32-CA41-21593B4E851C}"/>
              </a:ext>
            </a:extLst>
          </p:cNvPr>
          <p:cNvSpPr txBox="1"/>
          <p:nvPr/>
        </p:nvSpPr>
        <p:spPr>
          <a:xfrm>
            <a:off x="10994330" y="5861550"/>
            <a:ext cx="3620081" cy="2716128"/>
          </a:xfrm>
          <a:prstGeom prst="rect">
            <a:avLst/>
          </a:prstGeom>
          <a:noFill/>
        </p:spPr>
        <p:txBody>
          <a:bodyPr wrap="square" lIns="91440" tIns="45720" rIns="91440" bIns="45720" rtlCol="0" anchor="t">
            <a:spAutoFit/>
          </a:bodyPr>
          <a:lstStyle/>
          <a:p>
            <a:pPr>
              <a:buFont typeface="Arial" panose="020B0604020202020204" pitchFamily="34" charset="0"/>
              <a:buChar char="•"/>
            </a:pPr>
            <a:r>
              <a:rPr lang="en-US" sz="1550" dirty="0">
                <a:ea typeface="+mn-lt"/>
                <a:cs typeface="+mn-lt"/>
              </a:rPr>
              <a:t> Lead with discovery questions about their smart home setup, installation experiences, and future device plans.</a:t>
            </a:r>
          </a:p>
          <a:p>
            <a:pPr>
              <a:buFont typeface="Arial" panose="020B0604020202020204" pitchFamily="34" charset="0"/>
              <a:buChar char="•"/>
            </a:pPr>
            <a:r>
              <a:rPr lang="en-US" sz="1550">
                <a:ea typeface="+mn-lt"/>
                <a:cs typeface="+mn-lt"/>
              </a:rPr>
              <a:t> Ask about pain points: syncing issues, installation challenges, or reliance on </a:t>
            </a:r>
            <a:r>
              <a:rPr lang="en-US" sz="1550" err="1">
                <a:ea typeface="+mn-lt"/>
                <a:cs typeface="+mn-lt"/>
              </a:rPr>
              <a:t>WiFi</a:t>
            </a:r>
            <a:r>
              <a:rPr lang="en-US" sz="1550">
                <a:ea typeface="+mn-lt"/>
                <a:cs typeface="+mn-lt"/>
              </a:rPr>
              <a:t> connectivity.</a:t>
            </a:r>
            <a:endParaRPr lang="en-US">
              <a:ea typeface="+mn-lt"/>
              <a:cs typeface="+mn-lt"/>
            </a:endParaRPr>
          </a:p>
          <a:p>
            <a:pPr>
              <a:buFont typeface="Arial" panose="020B0604020202020204" pitchFamily="34" charset="0"/>
              <a:buChar char="•"/>
            </a:pPr>
            <a:r>
              <a:rPr lang="en-US" sz="1550" dirty="0">
                <a:ea typeface="+mn-lt"/>
                <a:cs typeface="+mn-lt"/>
              </a:rPr>
              <a:t> Highlight Total Care MAX’s </a:t>
            </a:r>
            <a:r>
              <a:rPr lang="en-US" sz="1550" b="1" dirty="0">
                <a:ea typeface="+mn-lt"/>
                <a:cs typeface="+mn-lt"/>
              </a:rPr>
              <a:t>whole-home coverage</a:t>
            </a:r>
            <a:r>
              <a:rPr lang="en-US" sz="1550" dirty="0">
                <a:ea typeface="+mn-lt"/>
                <a:cs typeface="+mn-lt"/>
              </a:rPr>
              <a:t> for smart devices</a:t>
            </a:r>
            <a:endParaRPr lang="en-US" dirty="0">
              <a:ea typeface="+mn-lt"/>
              <a:cs typeface="+mn-lt"/>
            </a:endParaRPr>
          </a:p>
          <a:p>
            <a:pPr>
              <a:buFont typeface="Arial" panose="020B0604020202020204" pitchFamily="34" charset="0"/>
              <a:buChar char="•"/>
            </a:pPr>
            <a:r>
              <a:rPr lang="en-US" sz="1550" dirty="0">
                <a:ea typeface="+mn-lt"/>
                <a:cs typeface="+mn-lt"/>
              </a:rPr>
              <a:t> Emphasize the </a:t>
            </a:r>
            <a:r>
              <a:rPr lang="en-US" sz="1550" b="1" dirty="0">
                <a:ea typeface="+mn-lt"/>
                <a:cs typeface="+mn-lt"/>
              </a:rPr>
              <a:t>two low-cost smart home installs per year</a:t>
            </a:r>
            <a:r>
              <a:rPr lang="en-US" sz="1550" dirty="0">
                <a:ea typeface="+mn-lt"/>
                <a:cs typeface="+mn-lt"/>
              </a:rPr>
              <a:t>, remote support, and protection from repair/replacement costs.</a:t>
            </a:r>
            <a:endParaRPr lang="en-US" dirty="0">
              <a:ea typeface="+mn-lt"/>
              <a:cs typeface="+mn-lt"/>
            </a:endParaRPr>
          </a:p>
        </p:txBody>
      </p:sp>
      <p:pic>
        <p:nvPicPr>
          <p:cNvPr id="64" name="Picture 63">
            <a:extLst>
              <a:ext uri="{FF2B5EF4-FFF2-40B4-BE49-F238E27FC236}">
                <a16:creationId xmlns:a16="http://schemas.microsoft.com/office/drawing/2014/main" id="{D286537B-1F8D-DC49-B0ED-2A2E46BC4BF4}"/>
              </a:ext>
            </a:extLst>
          </p:cNvPr>
          <p:cNvPicPr>
            <a:picLocks noChangeAspect="1"/>
          </p:cNvPicPr>
          <p:nvPr/>
        </p:nvPicPr>
        <p:blipFill>
          <a:blip r:embed="rId2"/>
          <a:stretch>
            <a:fillRect/>
          </a:stretch>
        </p:blipFill>
        <p:spPr>
          <a:xfrm>
            <a:off x="-6979" y="6430582"/>
            <a:ext cx="2521554" cy="2697477"/>
          </a:xfrm>
          <a:prstGeom prst="rect">
            <a:avLst/>
          </a:prstGeom>
          <a:ln>
            <a:noFill/>
          </a:ln>
          <a:effectLst/>
        </p:spPr>
      </p:pic>
      <p:cxnSp>
        <p:nvCxnSpPr>
          <p:cNvPr id="66" name="Straight Connector 65">
            <a:extLst>
              <a:ext uri="{FF2B5EF4-FFF2-40B4-BE49-F238E27FC236}">
                <a16:creationId xmlns:a16="http://schemas.microsoft.com/office/drawing/2014/main" id="{19CBBC10-6379-AC10-73C7-91796BFE045F}"/>
              </a:ext>
            </a:extLst>
          </p:cNvPr>
          <p:cNvCxnSpPr/>
          <p:nvPr/>
        </p:nvCxnSpPr>
        <p:spPr>
          <a:xfrm>
            <a:off x="127000" y="5334000"/>
            <a:ext cx="16002000" cy="0"/>
          </a:xfrm>
          <a:prstGeom prst="line">
            <a:avLst/>
          </a:prstGeom>
          <a:ln w="63500">
            <a:solidFill>
              <a:srgbClr val="FF6E00"/>
            </a:solidFill>
          </a:ln>
        </p:spPr>
        <p:style>
          <a:lnRef idx="1">
            <a:schemeClr val="accent1"/>
          </a:lnRef>
          <a:fillRef idx="0">
            <a:schemeClr val="accent1"/>
          </a:fillRef>
          <a:effectRef idx="0">
            <a:schemeClr val="accent1"/>
          </a:effectRef>
          <a:fontRef idx="minor">
            <a:schemeClr val="tx1"/>
          </a:fontRef>
        </p:style>
      </p:cxnSp>
      <p:sp>
        <p:nvSpPr>
          <p:cNvPr id="5" name="TextBox 45">
            <a:extLst>
              <a:ext uri="{FF2B5EF4-FFF2-40B4-BE49-F238E27FC236}">
                <a16:creationId xmlns:a16="http://schemas.microsoft.com/office/drawing/2014/main" id="{EC36FC38-0183-16CF-C342-DD3579FF9FA6}"/>
              </a:ext>
            </a:extLst>
          </p:cNvPr>
          <p:cNvSpPr txBox="1"/>
          <p:nvPr/>
        </p:nvSpPr>
        <p:spPr>
          <a:xfrm>
            <a:off x="6430080" y="5865055"/>
            <a:ext cx="3719997" cy="2716128"/>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buFont typeface="Arial" panose="020B0604020202020204" pitchFamily="34" charset="0"/>
              <a:buChar char="•"/>
            </a:pPr>
            <a:r>
              <a:rPr lang="en-US" sz="1550" dirty="0">
                <a:latin typeface="Arial"/>
                <a:ea typeface="+mn-lt"/>
                <a:cs typeface="+mn-lt"/>
              </a:rPr>
              <a:t>Ask discovery questions about how many devices they rely on day-to-day (home office, smart devices, </a:t>
            </a:r>
            <a:r>
              <a:rPr lang="en-US" sz="1550" dirty="0" err="1">
                <a:latin typeface="Arial"/>
                <a:ea typeface="+mn-lt"/>
                <a:cs typeface="+mn-lt"/>
              </a:rPr>
              <a:t>etc</a:t>
            </a:r>
            <a:r>
              <a:rPr lang="en-US" sz="1550" dirty="0">
                <a:latin typeface="Arial"/>
                <a:ea typeface="+mn-lt"/>
                <a:cs typeface="+mn-lt"/>
              </a:rPr>
              <a:t>).</a:t>
            </a:r>
            <a:endParaRPr lang="en-US" sz="1550" dirty="0">
              <a:latin typeface="Arial"/>
              <a:cs typeface="Arial"/>
            </a:endParaRPr>
          </a:p>
          <a:p>
            <a:pPr>
              <a:buFont typeface="Arial" panose="020B0604020202020204" pitchFamily="34" charset="0"/>
              <a:buChar char="•"/>
            </a:pPr>
            <a:r>
              <a:rPr lang="en-US" sz="1550" dirty="0">
                <a:latin typeface="Arial"/>
                <a:ea typeface="+mn-lt"/>
                <a:cs typeface="+mn-lt"/>
              </a:rPr>
              <a:t>Explore their need for reliable, fast tech support &amp; smart home troubleshooting.</a:t>
            </a:r>
            <a:endParaRPr lang="en-US" dirty="0">
              <a:latin typeface="Arial"/>
              <a:ea typeface="+mn-lt"/>
              <a:cs typeface="+mn-lt"/>
            </a:endParaRPr>
          </a:p>
          <a:p>
            <a:pPr>
              <a:buFont typeface="Arial" panose="020B0604020202020204" pitchFamily="34" charset="0"/>
              <a:buChar char="•"/>
            </a:pPr>
            <a:r>
              <a:rPr lang="en-US" sz="1550" dirty="0">
                <a:latin typeface="Arial"/>
                <a:ea typeface="+mn-lt"/>
                <a:cs typeface="+mn-lt"/>
              </a:rPr>
              <a:t>Emphasize how Total Care MAX covers whole-home tech.</a:t>
            </a:r>
            <a:endParaRPr lang="en-US" dirty="0">
              <a:latin typeface="Arial"/>
              <a:ea typeface="+mn-lt"/>
              <a:cs typeface="Arial"/>
            </a:endParaRPr>
          </a:p>
          <a:p>
            <a:pPr>
              <a:buFont typeface="Arial" panose="020B0604020202020204" pitchFamily="34" charset="0"/>
              <a:buChar char="•"/>
            </a:pPr>
            <a:r>
              <a:rPr lang="en-US" sz="1550" dirty="0">
                <a:latin typeface="Arial"/>
                <a:ea typeface="+mn-lt"/>
                <a:cs typeface="+mn-lt"/>
              </a:rPr>
              <a:t>Reinforce that MAX includes two professional smart home installs per year and expert support, avoiding costly disruptions.</a:t>
            </a:r>
            <a:endParaRPr lang="en-US">
              <a:latin typeface="Arial"/>
              <a:cs typeface="Arial"/>
            </a:endParaRPr>
          </a:p>
        </p:txBody>
      </p:sp>
    </p:spTree>
    <p:extLst>
      <p:ext uri="{BB962C8B-B14F-4D97-AF65-F5344CB8AC3E}">
        <p14:creationId xmlns:p14="http://schemas.microsoft.com/office/powerpoint/2010/main" val="3598748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F243E"/>
        </a:solidFill>
        <a:effectLst/>
      </p:bgPr>
    </p:bg>
    <p:spTree>
      <p:nvGrpSpPr>
        <p:cNvPr id="1" name="">
          <a:extLst>
            <a:ext uri="{FF2B5EF4-FFF2-40B4-BE49-F238E27FC236}">
              <a16:creationId xmlns:a16="http://schemas.microsoft.com/office/drawing/2014/main" id="{0E50DB0C-B340-0DBF-4DCB-BF681CB0C2B5}"/>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D19F7A2A-3072-421E-0FFC-C76CF3B3428E}"/>
              </a:ext>
            </a:extLst>
          </p:cNvPr>
          <p:cNvSpPr txBox="1"/>
          <p:nvPr/>
        </p:nvSpPr>
        <p:spPr>
          <a:xfrm>
            <a:off x="2353752" y="430370"/>
            <a:ext cx="11813679" cy="923330"/>
          </a:xfrm>
          <a:prstGeom prst="rect">
            <a:avLst/>
          </a:prstGeom>
          <a:noFill/>
        </p:spPr>
        <p:txBody>
          <a:bodyPr wrap="square" lIns="91440" tIns="45720" rIns="91440" bIns="45720" rtlCol="0" anchor="t">
            <a:spAutoFit/>
          </a:bodyPr>
          <a:lstStyle/>
          <a:p>
            <a:r>
              <a:rPr lang="en-US" sz="5400" b="1">
                <a:solidFill>
                  <a:srgbClr val="FF6E00"/>
                </a:solidFill>
                <a:latin typeface="Arial"/>
                <a:cs typeface="Arial"/>
              </a:rPr>
              <a:t>What’s New for Total Care in 2025?</a:t>
            </a:r>
            <a:endParaRPr lang="en-US" sz="5400">
              <a:solidFill>
                <a:srgbClr val="FF6E00"/>
              </a:solidFill>
              <a:ea typeface="Calibri"/>
              <a:cs typeface="Calibri"/>
            </a:endParaRPr>
          </a:p>
        </p:txBody>
      </p:sp>
      <p:sp>
        <p:nvSpPr>
          <p:cNvPr id="27" name="TextBox 26">
            <a:extLst>
              <a:ext uri="{FF2B5EF4-FFF2-40B4-BE49-F238E27FC236}">
                <a16:creationId xmlns:a16="http://schemas.microsoft.com/office/drawing/2014/main" id="{22B027EB-048E-DE9E-21BE-11389FEC79BE}"/>
              </a:ext>
            </a:extLst>
          </p:cNvPr>
          <p:cNvSpPr txBox="1"/>
          <p:nvPr/>
        </p:nvSpPr>
        <p:spPr>
          <a:xfrm>
            <a:off x="992318" y="1226984"/>
            <a:ext cx="14136341" cy="2369880"/>
          </a:xfrm>
          <a:prstGeom prst="rect">
            <a:avLst/>
          </a:prstGeom>
          <a:noFill/>
        </p:spPr>
        <p:txBody>
          <a:bodyPr wrap="square" lIns="91440" tIns="45720" rIns="91440" bIns="45720" rtlCol="0" anchor="t">
            <a:spAutoFit/>
          </a:bodyPr>
          <a:lstStyle/>
          <a:p>
            <a:pPr algn="ctr" defTabSz="384048"/>
            <a:r>
              <a:rPr lang="en-US" sz="3600" b="1">
                <a:solidFill>
                  <a:schemeClr val="bg1"/>
                </a:solidFill>
                <a:ea typeface="+mn-lt"/>
                <a:cs typeface="+mn-lt"/>
              </a:rPr>
              <a:t>Total Care is evolving! </a:t>
            </a:r>
          </a:p>
          <a:p>
            <a:pPr algn="ctr" defTabSz="384048"/>
            <a:r>
              <a:rPr lang="en-US" sz="3600">
                <a:solidFill>
                  <a:schemeClr val="bg1"/>
                </a:solidFill>
                <a:ea typeface="+mn-lt"/>
                <a:cs typeface="+mn-lt"/>
              </a:rPr>
              <a:t>While the core offering remains the same—with </a:t>
            </a:r>
            <a:r>
              <a:rPr lang="en-US" sz="3600" b="1">
                <a:solidFill>
                  <a:schemeClr val="bg1"/>
                </a:solidFill>
                <a:ea typeface="+mn-lt"/>
                <a:cs typeface="+mn-lt"/>
              </a:rPr>
              <a:t>waived truck rolls</a:t>
            </a:r>
            <a:r>
              <a:rPr lang="en-US" sz="3600">
                <a:solidFill>
                  <a:schemeClr val="bg1"/>
                </a:solidFill>
                <a:ea typeface="+mn-lt"/>
                <a:cs typeface="+mn-lt"/>
              </a:rPr>
              <a:t>, </a:t>
            </a:r>
            <a:r>
              <a:rPr lang="en-US" sz="3600" b="1">
                <a:solidFill>
                  <a:schemeClr val="bg1"/>
                </a:solidFill>
                <a:ea typeface="+mn-lt"/>
                <a:cs typeface="+mn-lt"/>
              </a:rPr>
              <a:t>premium U.S.-based tech support, </a:t>
            </a:r>
            <a:r>
              <a:rPr lang="en-US" sz="3600">
                <a:solidFill>
                  <a:schemeClr val="bg1"/>
                </a:solidFill>
                <a:ea typeface="+mn-lt"/>
                <a:cs typeface="+mn-lt"/>
              </a:rPr>
              <a:t>and </a:t>
            </a:r>
            <a:r>
              <a:rPr lang="en-US" sz="3600" b="1">
                <a:solidFill>
                  <a:schemeClr val="bg1"/>
                </a:solidFill>
                <a:ea typeface="+mn-lt"/>
                <a:cs typeface="+mn-lt"/>
              </a:rPr>
              <a:t>priority call queue</a:t>
            </a:r>
            <a:r>
              <a:rPr lang="en-US" sz="3600">
                <a:solidFill>
                  <a:schemeClr val="bg1"/>
                </a:solidFill>
                <a:ea typeface="+mn-lt"/>
                <a:cs typeface="+mn-lt"/>
              </a:rPr>
              <a:t>—</a:t>
            </a:r>
            <a:br>
              <a:rPr lang="en-US" sz="3600">
                <a:ea typeface="+mn-lt"/>
                <a:cs typeface="+mn-lt"/>
              </a:rPr>
            </a:br>
            <a:r>
              <a:rPr lang="en-US" sz="4000" b="1">
                <a:solidFill>
                  <a:schemeClr val="bg1"/>
                </a:solidFill>
                <a:ea typeface="+mn-lt"/>
                <a:cs typeface="+mn-lt"/>
              </a:rPr>
              <a:t>the big news is </a:t>
            </a:r>
            <a:r>
              <a:rPr lang="en-US" sz="4000" b="1" kern="1200">
                <a:solidFill>
                  <a:schemeClr val="bg1"/>
                </a:solidFill>
                <a:ea typeface="+mn-lt"/>
                <a:cs typeface="+mn-lt"/>
              </a:rPr>
              <a:t>the </a:t>
            </a:r>
            <a:r>
              <a:rPr lang="en-US" sz="4000" b="1">
                <a:solidFill>
                  <a:schemeClr val="bg1"/>
                </a:solidFill>
                <a:ea typeface="+mn-lt"/>
                <a:cs typeface="+mn-lt"/>
              </a:rPr>
              <a:t>introduction </a:t>
            </a:r>
            <a:r>
              <a:rPr lang="en-US" sz="4000" b="1" kern="1200">
                <a:solidFill>
                  <a:schemeClr val="bg1"/>
                </a:solidFill>
                <a:ea typeface="+mn-lt"/>
                <a:cs typeface="+mn-lt"/>
              </a:rPr>
              <a:t>of </a:t>
            </a:r>
            <a:r>
              <a:rPr lang="en-US" sz="4000" b="1">
                <a:solidFill>
                  <a:schemeClr val="bg1"/>
                </a:solidFill>
                <a:ea typeface="+mn-lt"/>
                <a:cs typeface="+mn-lt"/>
              </a:rPr>
              <a:t>two new tiers:</a:t>
            </a:r>
            <a:endParaRPr lang="en-US" sz="4000" b="1">
              <a:solidFill>
                <a:schemeClr val="bg1"/>
              </a:solidFill>
              <a:ea typeface="Calibri" panose="020F0502020204030204"/>
              <a:cs typeface="Calibri" panose="020F0502020204030204"/>
            </a:endParaRPr>
          </a:p>
        </p:txBody>
      </p:sp>
      <p:sp>
        <p:nvSpPr>
          <p:cNvPr id="33" name="Rounded Rectangle 32">
            <a:extLst>
              <a:ext uri="{FF2B5EF4-FFF2-40B4-BE49-F238E27FC236}">
                <a16:creationId xmlns:a16="http://schemas.microsoft.com/office/drawing/2014/main" id="{FB40B6F5-602C-8E71-69BC-D08E32DD07F8}"/>
              </a:ext>
            </a:extLst>
          </p:cNvPr>
          <p:cNvSpPr/>
          <p:nvPr/>
        </p:nvSpPr>
        <p:spPr>
          <a:xfrm>
            <a:off x="730489" y="389758"/>
            <a:ext cx="14653344" cy="3220603"/>
          </a:xfrm>
          <a:prstGeom prst="roundRect">
            <a:avLst/>
          </a:prstGeom>
          <a:noFill/>
          <a:ln w="38100">
            <a:solidFill>
              <a:srgbClr val="FF6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32">
            <a:extLst>
              <a:ext uri="{FF2B5EF4-FFF2-40B4-BE49-F238E27FC236}">
                <a16:creationId xmlns:a16="http://schemas.microsoft.com/office/drawing/2014/main" id="{9854C8D7-4D44-A049-516B-5BCF92D3D9AE}"/>
              </a:ext>
            </a:extLst>
          </p:cNvPr>
          <p:cNvSpPr/>
          <p:nvPr/>
        </p:nvSpPr>
        <p:spPr>
          <a:xfrm>
            <a:off x="730488" y="4872065"/>
            <a:ext cx="7037165" cy="3893316"/>
          </a:xfrm>
          <a:prstGeom prst="roundRect">
            <a:avLst/>
          </a:prstGeom>
          <a:solidFill>
            <a:schemeClr val="bg1"/>
          </a:solidFill>
          <a:ln w="38100">
            <a:solidFill>
              <a:srgbClr val="FF6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34FA3E3-2235-A61B-4339-DABBBCC2047D}"/>
              </a:ext>
            </a:extLst>
          </p:cNvPr>
          <p:cNvSpPr txBox="1"/>
          <p:nvPr/>
        </p:nvSpPr>
        <p:spPr>
          <a:xfrm>
            <a:off x="858385" y="5393335"/>
            <a:ext cx="6706389" cy="31854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dirty="0">
                <a:solidFill>
                  <a:srgbClr val="FF6E00"/>
                </a:solidFill>
                <a:cs typeface="Arial"/>
              </a:rPr>
              <a:t>Includes Total Care, AND:</a:t>
            </a:r>
            <a:r>
              <a:rPr lang="en-US" sz="4000" dirty="0">
                <a:solidFill>
                  <a:srgbClr val="FF6E00"/>
                </a:solidFill>
                <a:cs typeface="Arial"/>
              </a:rPr>
              <a:t> </a:t>
            </a:r>
            <a:endParaRPr lang="en-US" sz="4000" dirty="0">
              <a:solidFill>
                <a:srgbClr val="FF6E00"/>
              </a:solidFill>
              <a:ea typeface="Calibri"/>
              <a:cs typeface="Arial"/>
            </a:endParaRPr>
          </a:p>
          <a:p>
            <a:pPr marL="457200" indent="-457200">
              <a:buFont typeface="Arial"/>
              <a:buChar char="•"/>
            </a:pPr>
            <a:r>
              <a:rPr lang="en-US" sz="2300">
                <a:solidFill>
                  <a:srgbClr val="FF6E00"/>
                </a:solidFill>
                <a:cs typeface="Arial"/>
              </a:rPr>
              <a:t>Accidental damage protection for certain portable devices</a:t>
            </a:r>
            <a:endParaRPr lang="en-US" sz="2300">
              <a:solidFill>
                <a:srgbClr val="FF6E00"/>
              </a:solidFill>
              <a:ea typeface="Calibri"/>
              <a:cs typeface="Arial"/>
            </a:endParaRPr>
          </a:p>
          <a:p>
            <a:pPr marL="457200" indent="-457200">
              <a:buFont typeface="Arial"/>
              <a:buChar char="•"/>
            </a:pPr>
            <a:r>
              <a:rPr lang="en-US" sz="2300">
                <a:solidFill>
                  <a:srgbClr val="FF6E00"/>
                </a:solidFill>
                <a:cs typeface="Arial"/>
              </a:rPr>
              <a:t>Device protection for eligible entertainment devices like TVs, gaming consoles, tablets</a:t>
            </a:r>
            <a:endParaRPr lang="en-US" sz="2300">
              <a:solidFill>
                <a:srgbClr val="FF6E00"/>
              </a:solidFill>
              <a:ea typeface="Calibri"/>
              <a:cs typeface="Arial"/>
            </a:endParaRPr>
          </a:p>
          <a:p>
            <a:pPr marL="457200" indent="-457200">
              <a:buFont typeface="Arial"/>
              <a:buChar char="•"/>
            </a:pPr>
            <a:r>
              <a:rPr lang="en-US" sz="2300" dirty="0">
                <a:solidFill>
                  <a:srgbClr val="FF6E00"/>
                </a:solidFill>
                <a:cs typeface="Arial"/>
              </a:rPr>
              <a:t>In-store repairs on eligible devices at </a:t>
            </a:r>
            <a:r>
              <a:rPr lang="en-US" sz="2300" dirty="0" err="1">
                <a:solidFill>
                  <a:srgbClr val="FF6E00"/>
                </a:solidFill>
                <a:cs typeface="Arial"/>
              </a:rPr>
              <a:t>uBreakiFix</a:t>
            </a:r>
            <a:r>
              <a:rPr lang="en-US" sz="2300" dirty="0">
                <a:solidFill>
                  <a:srgbClr val="FF6E00"/>
                </a:solidFill>
                <a:cs typeface="Arial"/>
              </a:rPr>
              <a:t> by Asurion locations</a:t>
            </a:r>
            <a:endParaRPr lang="en-US" sz="2300" dirty="0">
              <a:solidFill>
                <a:srgbClr val="FF6E00"/>
              </a:solidFill>
              <a:ea typeface="Calibri"/>
              <a:cs typeface="Arial"/>
            </a:endParaRPr>
          </a:p>
          <a:p>
            <a:pPr marL="457200" indent="-457200">
              <a:buFont typeface="Arial"/>
              <a:buChar char="•"/>
            </a:pPr>
            <a:r>
              <a:rPr lang="en-US" sz="2300">
                <a:solidFill>
                  <a:srgbClr val="FF6E00"/>
                </a:solidFill>
                <a:cs typeface="Arial"/>
              </a:rPr>
              <a:t>1 low-cost smart home install per year.​</a:t>
            </a:r>
            <a:endParaRPr lang="en-US" sz="2300">
              <a:solidFill>
                <a:srgbClr val="FF6E00"/>
              </a:solidFill>
              <a:ea typeface="Calibri"/>
              <a:cs typeface="Arial"/>
            </a:endParaRPr>
          </a:p>
        </p:txBody>
      </p:sp>
      <p:sp>
        <p:nvSpPr>
          <p:cNvPr id="8" name="Rounded Rectangle 32">
            <a:extLst>
              <a:ext uri="{FF2B5EF4-FFF2-40B4-BE49-F238E27FC236}">
                <a16:creationId xmlns:a16="http://schemas.microsoft.com/office/drawing/2014/main" id="{B9709239-8EEC-3380-BFB5-9593059EC1D1}"/>
              </a:ext>
            </a:extLst>
          </p:cNvPr>
          <p:cNvSpPr/>
          <p:nvPr/>
        </p:nvSpPr>
        <p:spPr>
          <a:xfrm>
            <a:off x="8214906" y="4879069"/>
            <a:ext cx="7168925" cy="3886311"/>
          </a:xfrm>
          <a:prstGeom prst="roundRect">
            <a:avLst/>
          </a:prstGeom>
          <a:solidFill>
            <a:srgbClr val="003CB4"/>
          </a:solidFill>
          <a:ln w="38100">
            <a:solidFill>
              <a:srgbClr val="FF6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FACD0CF-515B-8E73-1388-BCED7B79C913}"/>
              </a:ext>
            </a:extLst>
          </p:cNvPr>
          <p:cNvSpPr txBox="1"/>
          <p:nvPr/>
        </p:nvSpPr>
        <p:spPr>
          <a:xfrm>
            <a:off x="8242125" y="5465346"/>
            <a:ext cx="7032156" cy="249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a:solidFill>
                  <a:srgbClr val="FFFFFF"/>
                </a:solidFill>
                <a:cs typeface="Arial"/>
              </a:rPr>
              <a:t>Includes Total Care Plus, AND: </a:t>
            </a:r>
            <a:endParaRPr lang="en-US" sz="4000" b="1">
              <a:solidFill>
                <a:srgbClr val="000000"/>
              </a:solidFill>
              <a:ea typeface="Calibri"/>
              <a:cs typeface="Arial"/>
            </a:endParaRPr>
          </a:p>
          <a:p>
            <a:pPr marL="457200" indent="-457200">
              <a:buFont typeface="Arial"/>
              <a:buChar char="•"/>
            </a:pPr>
            <a:r>
              <a:rPr lang="en-US" sz="2900">
                <a:solidFill>
                  <a:srgbClr val="FFFFFF"/>
                </a:solidFill>
                <a:cs typeface="Arial"/>
              </a:rPr>
              <a:t>Expands coverage to whole home tech, incl. laptops, desktops, smart home devices, and more!</a:t>
            </a:r>
            <a:endParaRPr lang="en-US" sz="2900">
              <a:solidFill>
                <a:srgbClr val="FFFFFF"/>
              </a:solidFill>
              <a:ea typeface="Calibri"/>
              <a:cs typeface="Arial"/>
            </a:endParaRPr>
          </a:p>
          <a:p>
            <a:pPr marL="457200" indent="-457200">
              <a:buFont typeface="Arial"/>
              <a:buChar char="•"/>
            </a:pPr>
            <a:r>
              <a:rPr lang="en-US" sz="2900">
                <a:solidFill>
                  <a:srgbClr val="FFFFFF"/>
                </a:solidFill>
                <a:cs typeface="Arial"/>
              </a:rPr>
              <a:t>2 low-cost smart home installs per year.</a:t>
            </a:r>
            <a:r>
              <a:rPr lang="en-US" sz="2900">
                <a:cs typeface="Arial"/>
              </a:rPr>
              <a:t>​</a:t>
            </a:r>
            <a:endParaRPr lang="en-US" sz="2900">
              <a:ea typeface="Calibri"/>
              <a:cs typeface="Arial"/>
            </a:endParaRPr>
          </a:p>
        </p:txBody>
      </p:sp>
      <p:sp>
        <p:nvSpPr>
          <p:cNvPr id="9" name="Rounded Rectangle 32">
            <a:extLst>
              <a:ext uri="{FF2B5EF4-FFF2-40B4-BE49-F238E27FC236}">
                <a16:creationId xmlns:a16="http://schemas.microsoft.com/office/drawing/2014/main" id="{FD587212-D8BA-6ADD-C655-466DA928771C}"/>
              </a:ext>
            </a:extLst>
          </p:cNvPr>
          <p:cNvSpPr/>
          <p:nvPr/>
        </p:nvSpPr>
        <p:spPr>
          <a:xfrm>
            <a:off x="2243029" y="3977551"/>
            <a:ext cx="4012082" cy="1392644"/>
          </a:xfrm>
          <a:prstGeom prst="roundRect">
            <a:avLst/>
          </a:prstGeom>
          <a:solidFill>
            <a:srgbClr val="FF6E00"/>
          </a:solidFill>
          <a:ln w="1270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000" b="1">
                <a:ea typeface="Calibri"/>
                <a:cs typeface="Calibri"/>
              </a:rPr>
              <a:t>TOTAL CARE PLUS $20/MO</a:t>
            </a:r>
          </a:p>
        </p:txBody>
      </p:sp>
      <p:sp>
        <p:nvSpPr>
          <p:cNvPr id="13" name="Rounded Rectangle 32">
            <a:extLst>
              <a:ext uri="{FF2B5EF4-FFF2-40B4-BE49-F238E27FC236}">
                <a16:creationId xmlns:a16="http://schemas.microsoft.com/office/drawing/2014/main" id="{0F4D895F-0458-F991-EAEC-7450AE25A98F}"/>
              </a:ext>
            </a:extLst>
          </p:cNvPr>
          <p:cNvSpPr/>
          <p:nvPr/>
        </p:nvSpPr>
        <p:spPr>
          <a:xfrm>
            <a:off x="9782449" y="3977550"/>
            <a:ext cx="4012082" cy="1392644"/>
          </a:xfrm>
          <a:prstGeom prst="roundRect">
            <a:avLst/>
          </a:prstGeom>
          <a:solidFill>
            <a:srgbClr val="FF6E00"/>
          </a:solidFill>
          <a:ln w="1270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4000" b="1">
                <a:ea typeface="Calibri"/>
                <a:cs typeface="Calibri"/>
              </a:rPr>
              <a:t>TOTAL CARE MAX $30/MO</a:t>
            </a:r>
          </a:p>
        </p:txBody>
      </p:sp>
    </p:spTree>
    <p:extLst>
      <p:ext uri="{BB962C8B-B14F-4D97-AF65-F5344CB8AC3E}">
        <p14:creationId xmlns:p14="http://schemas.microsoft.com/office/powerpoint/2010/main" val="1207409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1"/>
          <a:tileRect/>
        </a:gradFill>
        <a:effectLst/>
      </p:bgPr>
    </p:bg>
    <p:spTree>
      <p:nvGrpSpPr>
        <p:cNvPr id="1" name="">
          <a:extLst>
            <a:ext uri="{FF2B5EF4-FFF2-40B4-BE49-F238E27FC236}">
              <a16:creationId xmlns:a16="http://schemas.microsoft.com/office/drawing/2014/main" id="{2BFC8E25-7B55-3BF5-1111-FE9BC12E6CD2}"/>
            </a:ext>
          </a:extLst>
        </p:cNvPr>
        <p:cNvGrpSpPr/>
        <p:nvPr/>
      </p:nvGrpSpPr>
      <p:grpSpPr>
        <a:xfrm>
          <a:off x="0" y="0"/>
          <a:ext cx="0" cy="0"/>
          <a:chOff x="0" y="0"/>
          <a:chExt cx="0" cy="0"/>
        </a:xfrm>
      </p:grpSpPr>
      <p:sp>
        <p:nvSpPr>
          <p:cNvPr id="21" name="Rounded Rectangle 20">
            <a:extLst>
              <a:ext uri="{FF2B5EF4-FFF2-40B4-BE49-F238E27FC236}">
                <a16:creationId xmlns:a16="http://schemas.microsoft.com/office/drawing/2014/main" id="{48BA55D1-F1F3-6073-A635-C959673C420F}"/>
              </a:ext>
            </a:extLst>
          </p:cNvPr>
          <p:cNvSpPr/>
          <p:nvPr/>
        </p:nvSpPr>
        <p:spPr>
          <a:xfrm>
            <a:off x="799515" y="806348"/>
            <a:ext cx="8106834" cy="5853178"/>
          </a:xfrm>
          <a:prstGeom prst="roundRect">
            <a:avLst>
              <a:gd name="adj" fmla="val 4800"/>
            </a:avLst>
          </a:prstGeom>
          <a:solidFill>
            <a:srgbClr val="FFFFFF"/>
          </a:solidFill>
          <a:ln>
            <a:noFill/>
          </a:ln>
          <a:effectLst>
            <a:outerShdw blurRad="50800" dist="138780" dir="7800000" algn="ctr" rotWithShape="0">
              <a:srgbClr val="000000">
                <a:alpha val="51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a:extLst>
              <a:ext uri="{FF2B5EF4-FFF2-40B4-BE49-F238E27FC236}">
                <a16:creationId xmlns:a16="http://schemas.microsoft.com/office/drawing/2014/main" id="{6DE1C2C6-EA07-BEDE-DF1B-8E241CFE6353}"/>
              </a:ext>
            </a:extLst>
          </p:cNvPr>
          <p:cNvSpPr/>
          <p:nvPr/>
        </p:nvSpPr>
        <p:spPr>
          <a:xfrm>
            <a:off x="898327" y="1588203"/>
            <a:ext cx="7903497" cy="4861148"/>
          </a:xfrm>
          <a:prstGeom prst="roundRect">
            <a:avLst>
              <a:gd name="adj" fmla="val 3757"/>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2F51A4E-AD2A-BCCE-204E-1E0C4C9F97D9}"/>
              </a:ext>
            </a:extLst>
          </p:cNvPr>
          <p:cNvSpPr txBox="1"/>
          <p:nvPr/>
        </p:nvSpPr>
        <p:spPr>
          <a:xfrm>
            <a:off x="652014" y="871763"/>
            <a:ext cx="8442669" cy="707886"/>
          </a:xfrm>
          <a:prstGeom prst="rect">
            <a:avLst/>
          </a:prstGeom>
          <a:noFill/>
        </p:spPr>
        <p:txBody>
          <a:bodyPr wrap="square" lIns="91440" tIns="45720" rIns="91440" bIns="45720" rtlCol="0" anchor="t">
            <a:spAutoFit/>
          </a:bodyPr>
          <a:lstStyle/>
          <a:p>
            <a:pPr algn="ctr" defTabSz="384048">
              <a:spcAft>
                <a:spcPts val="600"/>
              </a:spcAft>
            </a:pPr>
            <a:r>
              <a:rPr lang="en-US" sz="4000" b="1">
                <a:solidFill>
                  <a:srgbClr val="003CB4"/>
                </a:solidFill>
                <a:latin typeface="Arial"/>
                <a:cs typeface="Arial"/>
              </a:rPr>
              <a:t>Customer Benefits</a:t>
            </a:r>
            <a:endParaRPr lang="en-US" sz="4000"/>
          </a:p>
        </p:txBody>
      </p:sp>
      <p:sp>
        <p:nvSpPr>
          <p:cNvPr id="11" name="TextBox 10">
            <a:extLst>
              <a:ext uri="{FF2B5EF4-FFF2-40B4-BE49-F238E27FC236}">
                <a16:creationId xmlns:a16="http://schemas.microsoft.com/office/drawing/2014/main" id="{C233A262-CA22-4AE7-0C61-C2B7BA1A675F}"/>
              </a:ext>
            </a:extLst>
          </p:cNvPr>
          <p:cNvSpPr txBox="1"/>
          <p:nvPr/>
        </p:nvSpPr>
        <p:spPr>
          <a:xfrm>
            <a:off x="890326" y="1623564"/>
            <a:ext cx="7943496" cy="5016758"/>
          </a:xfrm>
          <a:prstGeom prst="rect">
            <a:avLst/>
          </a:prstGeom>
          <a:noFill/>
        </p:spPr>
        <p:txBody>
          <a:bodyPr wrap="square" lIns="91440" tIns="45720" rIns="91440" bIns="45720" rtlCol="0" anchor="t">
            <a:spAutoFit/>
          </a:bodyPr>
          <a:lstStyle/>
          <a:p>
            <a:pPr marL="285750" indent="-285750" defTabSz="384048">
              <a:buFont typeface="Arial"/>
              <a:buChar char="•"/>
            </a:pPr>
            <a:r>
              <a:rPr lang="en-US" sz="3100" b="1" dirty="0">
                <a:solidFill>
                  <a:srgbClr val="003CB4"/>
                </a:solidFill>
                <a:ea typeface="+mn-lt"/>
                <a:cs typeface="+mn-lt"/>
              </a:rPr>
              <a:t>Save money:</a:t>
            </a:r>
            <a:r>
              <a:rPr lang="en-US" sz="3100" dirty="0">
                <a:solidFill>
                  <a:srgbClr val="003CB4"/>
                </a:solidFill>
                <a:ea typeface="+mn-lt"/>
                <a:cs typeface="+mn-lt"/>
              </a:rPr>
              <a:t> Avoid $80 truck roll fees </a:t>
            </a:r>
            <a:r>
              <a:rPr lang="en-US" sz="3100" dirty="0">
                <a:solidFill>
                  <a:srgbClr val="003CB4"/>
                </a:solidFill>
                <a:latin typeface="Calibri"/>
                <a:ea typeface="+mn-lt"/>
                <a:cs typeface="Segoe UI"/>
              </a:rPr>
              <a:t>for service visits to help with inside wiring, jacks, connectors for TV, Internet, and more</a:t>
            </a:r>
            <a:r>
              <a:rPr lang="en-US" sz="3100" dirty="0">
                <a:solidFill>
                  <a:srgbClr val="003CB4"/>
                </a:solidFill>
                <a:ea typeface="+mn-lt"/>
                <a:cs typeface="+mn-lt"/>
              </a:rPr>
              <a:t>.</a:t>
            </a:r>
            <a:endParaRPr lang="en-US" sz="3100">
              <a:solidFill>
                <a:srgbClr val="003CB4"/>
              </a:solidFill>
              <a:ea typeface="Calibri"/>
              <a:cs typeface="Calibri"/>
            </a:endParaRPr>
          </a:p>
          <a:p>
            <a:pPr marL="285750" indent="-285750" defTabSz="384048">
              <a:buFont typeface="Arial"/>
              <a:buChar char="•"/>
            </a:pPr>
            <a:r>
              <a:rPr lang="en-US" sz="3100" b="1" dirty="0">
                <a:solidFill>
                  <a:srgbClr val="003CB4"/>
                </a:solidFill>
                <a:ea typeface="+mn-lt"/>
                <a:cs typeface="+mn-lt"/>
              </a:rPr>
              <a:t>Full setup help:</a:t>
            </a:r>
            <a:r>
              <a:rPr lang="en-US" sz="3100" dirty="0">
                <a:solidFill>
                  <a:srgbClr val="003CB4"/>
                </a:solidFill>
                <a:ea typeface="+mn-lt"/>
                <a:cs typeface="+mn-lt"/>
              </a:rPr>
              <a:t> For any smart/connected devices.</a:t>
            </a:r>
            <a:endParaRPr lang="en-US" sz="3100">
              <a:solidFill>
                <a:srgbClr val="003CB4"/>
              </a:solidFill>
              <a:ea typeface="Calibri"/>
              <a:cs typeface="Calibri"/>
            </a:endParaRPr>
          </a:p>
          <a:p>
            <a:pPr marL="285750" indent="-285750" defTabSz="384048">
              <a:buFont typeface="Arial"/>
              <a:buChar char="•"/>
            </a:pPr>
            <a:r>
              <a:rPr lang="en-US" sz="3100" b="1" dirty="0">
                <a:solidFill>
                  <a:srgbClr val="003CB4"/>
                </a:solidFill>
                <a:ea typeface="+mn-lt"/>
                <a:cs typeface="+mn-lt"/>
              </a:rPr>
              <a:t>Speak to a real human:</a:t>
            </a:r>
            <a:r>
              <a:rPr lang="en-US" sz="3100" dirty="0">
                <a:solidFill>
                  <a:srgbClr val="003CB4"/>
                </a:solidFill>
                <a:ea typeface="+mn-lt"/>
                <a:cs typeface="+mn-lt"/>
              </a:rPr>
              <a:t> U.S.-based tech experts via phone or chat.</a:t>
            </a:r>
            <a:endParaRPr lang="en-US" sz="3100">
              <a:solidFill>
                <a:srgbClr val="003CB4"/>
              </a:solidFill>
              <a:ea typeface="Calibri"/>
              <a:cs typeface="Calibri"/>
            </a:endParaRPr>
          </a:p>
          <a:p>
            <a:pPr marL="285750" indent="-285750" defTabSz="384048">
              <a:buFont typeface="Arial"/>
              <a:buChar char="•"/>
            </a:pPr>
            <a:r>
              <a:rPr lang="en-US" sz="3100" b="1" dirty="0">
                <a:solidFill>
                  <a:srgbClr val="003CB4"/>
                </a:solidFill>
                <a:ea typeface="+mn-lt"/>
                <a:cs typeface="+mn-lt"/>
              </a:rPr>
              <a:t>Fast repairs:</a:t>
            </a:r>
            <a:r>
              <a:rPr lang="en-US" sz="3100" dirty="0">
                <a:solidFill>
                  <a:srgbClr val="003CB4"/>
                </a:solidFill>
                <a:ea typeface="+mn-lt"/>
                <a:cs typeface="+mn-lt"/>
              </a:rPr>
              <a:t> 700+ </a:t>
            </a:r>
            <a:r>
              <a:rPr lang="en-US" sz="3100" err="1">
                <a:solidFill>
                  <a:srgbClr val="003CB4"/>
                </a:solidFill>
                <a:ea typeface="+mn-lt"/>
                <a:cs typeface="+mn-lt"/>
              </a:rPr>
              <a:t>UBreakiFix</a:t>
            </a:r>
            <a:r>
              <a:rPr lang="en-US" sz="3100" dirty="0">
                <a:solidFill>
                  <a:srgbClr val="003CB4"/>
                </a:solidFill>
                <a:ea typeface="+mn-lt"/>
                <a:cs typeface="+mn-lt"/>
              </a:rPr>
              <a:t> locations.</a:t>
            </a:r>
            <a:endParaRPr lang="en-US" sz="3100">
              <a:solidFill>
                <a:srgbClr val="003CB4"/>
              </a:solidFill>
              <a:ea typeface="Calibri"/>
              <a:cs typeface="Calibri"/>
            </a:endParaRPr>
          </a:p>
          <a:p>
            <a:pPr marL="285750" indent="-285750" defTabSz="384048">
              <a:buFont typeface="Arial"/>
              <a:buChar char="•"/>
            </a:pPr>
            <a:r>
              <a:rPr lang="en-US" sz="3100" b="1" dirty="0">
                <a:solidFill>
                  <a:srgbClr val="003CB4"/>
                </a:solidFill>
                <a:ea typeface="+mn-lt"/>
                <a:cs typeface="+mn-lt"/>
              </a:rPr>
              <a:t>White glove support:</a:t>
            </a:r>
            <a:r>
              <a:rPr lang="en-US" sz="3100" dirty="0">
                <a:solidFill>
                  <a:srgbClr val="003CB4"/>
                </a:solidFill>
                <a:ea typeface="+mn-lt"/>
                <a:cs typeface="+mn-lt"/>
              </a:rPr>
              <a:t> 97% first call resolution &amp; remote-in troubleshooting.</a:t>
            </a:r>
            <a:endParaRPr lang="en-US" sz="3100">
              <a:solidFill>
                <a:srgbClr val="003CB4"/>
              </a:solidFill>
              <a:ea typeface="Calibri"/>
              <a:cs typeface="Calibri"/>
            </a:endParaRPr>
          </a:p>
        </p:txBody>
      </p:sp>
      <p:pic>
        <p:nvPicPr>
          <p:cNvPr id="15" name="Picture 14">
            <a:extLst>
              <a:ext uri="{FF2B5EF4-FFF2-40B4-BE49-F238E27FC236}">
                <a16:creationId xmlns:a16="http://schemas.microsoft.com/office/drawing/2014/main" id="{DD62EB7B-C38A-B8CF-5E19-8BB359CAA7B7}"/>
              </a:ext>
            </a:extLst>
          </p:cNvPr>
          <p:cNvPicPr>
            <a:picLocks noChangeAspect="1"/>
          </p:cNvPicPr>
          <p:nvPr/>
        </p:nvPicPr>
        <p:blipFill>
          <a:blip r:embed="rId2"/>
          <a:stretch>
            <a:fillRect/>
          </a:stretch>
        </p:blipFill>
        <p:spPr>
          <a:xfrm>
            <a:off x="-214719" y="5992280"/>
            <a:ext cx="2922019" cy="3128978"/>
          </a:xfrm>
          <a:prstGeom prst="rect">
            <a:avLst/>
          </a:prstGeom>
        </p:spPr>
      </p:pic>
      <p:sp>
        <p:nvSpPr>
          <p:cNvPr id="9" name="5-Point Star 8">
            <a:extLst>
              <a:ext uri="{FF2B5EF4-FFF2-40B4-BE49-F238E27FC236}">
                <a16:creationId xmlns:a16="http://schemas.microsoft.com/office/drawing/2014/main" id="{06046293-A49C-8A00-3F99-F74282652795}"/>
              </a:ext>
            </a:extLst>
          </p:cNvPr>
          <p:cNvSpPr/>
          <p:nvPr/>
        </p:nvSpPr>
        <p:spPr>
          <a:xfrm>
            <a:off x="13013363" y="5674485"/>
            <a:ext cx="291925" cy="291925"/>
          </a:xfrm>
          <a:prstGeom prst="star5">
            <a:avLst/>
          </a:prstGeom>
          <a:solidFill>
            <a:srgbClr val="0052FE"/>
          </a:solidFill>
          <a:ln w="28575">
            <a:solidFill>
              <a:srgbClr val="FF6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5-Point Star 11">
            <a:extLst>
              <a:ext uri="{FF2B5EF4-FFF2-40B4-BE49-F238E27FC236}">
                <a16:creationId xmlns:a16="http://schemas.microsoft.com/office/drawing/2014/main" id="{C585D595-1E86-780B-33C0-5F1C9B94EFD9}"/>
              </a:ext>
            </a:extLst>
          </p:cNvPr>
          <p:cNvSpPr/>
          <p:nvPr/>
        </p:nvSpPr>
        <p:spPr>
          <a:xfrm>
            <a:off x="12577785" y="5674485"/>
            <a:ext cx="291925" cy="291925"/>
          </a:xfrm>
          <a:prstGeom prst="star5">
            <a:avLst/>
          </a:prstGeom>
          <a:solidFill>
            <a:srgbClr val="0052FE"/>
          </a:solidFill>
          <a:ln w="28575">
            <a:solidFill>
              <a:srgbClr val="FF6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630C549F-C783-455E-BCFA-110CC3FD97B1}"/>
              </a:ext>
            </a:extLst>
          </p:cNvPr>
          <p:cNvGrpSpPr/>
          <p:nvPr/>
        </p:nvGrpSpPr>
        <p:grpSpPr>
          <a:xfrm>
            <a:off x="7509410" y="3690914"/>
            <a:ext cx="8442669" cy="5295473"/>
            <a:chOff x="8239660" y="3690914"/>
            <a:chExt cx="8442669" cy="5295473"/>
          </a:xfrm>
        </p:grpSpPr>
        <p:sp>
          <p:nvSpPr>
            <p:cNvPr id="8" name="5-Point Star 7">
              <a:extLst>
                <a:ext uri="{FF2B5EF4-FFF2-40B4-BE49-F238E27FC236}">
                  <a16:creationId xmlns:a16="http://schemas.microsoft.com/office/drawing/2014/main" id="{9BB1CB17-C5C3-D58D-7456-9F522E379F35}"/>
                </a:ext>
              </a:extLst>
            </p:cNvPr>
            <p:cNvSpPr/>
            <p:nvPr/>
          </p:nvSpPr>
          <p:spPr>
            <a:xfrm>
              <a:off x="13448942" y="5674485"/>
              <a:ext cx="291925" cy="291925"/>
            </a:xfrm>
            <a:prstGeom prst="star5">
              <a:avLst/>
            </a:prstGeom>
            <a:solidFill>
              <a:srgbClr val="0052FE"/>
            </a:solidFill>
            <a:ln w="28575">
              <a:solidFill>
                <a:srgbClr val="FF6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0">
              <a:extLst>
                <a:ext uri="{FF2B5EF4-FFF2-40B4-BE49-F238E27FC236}">
                  <a16:creationId xmlns:a16="http://schemas.microsoft.com/office/drawing/2014/main" id="{B27A5849-5C11-B17F-FE2F-47FBBF9EA23C}"/>
                </a:ext>
              </a:extLst>
            </p:cNvPr>
            <p:cNvSpPr/>
            <p:nvPr/>
          </p:nvSpPr>
          <p:spPr>
            <a:xfrm>
              <a:off x="9040352" y="3690914"/>
              <a:ext cx="6910144" cy="5284476"/>
            </a:xfrm>
            <a:prstGeom prst="roundRect">
              <a:avLst>
                <a:gd name="adj" fmla="val 4800"/>
              </a:avLst>
            </a:prstGeom>
            <a:solidFill>
              <a:srgbClr val="FFFFFF"/>
            </a:solidFill>
            <a:ln>
              <a:noFill/>
            </a:ln>
            <a:effectLst>
              <a:outerShdw blurRad="50800" dist="138780" dir="7800000" algn="ctr" rotWithShape="0">
                <a:srgbClr val="000000">
                  <a:alpha val="51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3">
              <a:extLst>
                <a:ext uri="{FF2B5EF4-FFF2-40B4-BE49-F238E27FC236}">
                  <a16:creationId xmlns:a16="http://schemas.microsoft.com/office/drawing/2014/main" id="{C5BFE10E-5763-F29D-E307-8880150F9A1D}"/>
                </a:ext>
              </a:extLst>
            </p:cNvPr>
            <p:cNvSpPr/>
            <p:nvPr/>
          </p:nvSpPr>
          <p:spPr>
            <a:xfrm>
              <a:off x="9217058" y="3847054"/>
              <a:ext cx="6492739" cy="695796"/>
            </a:xfrm>
            <a:prstGeom prst="roundRect">
              <a:avLst>
                <a:gd name="adj" fmla="val 3757"/>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3EC7CA2-5120-9F67-CE0A-76585EBA630C}"/>
                </a:ext>
              </a:extLst>
            </p:cNvPr>
            <p:cNvSpPr txBox="1"/>
            <p:nvPr/>
          </p:nvSpPr>
          <p:spPr>
            <a:xfrm>
              <a:off x="8239660" y="3831881"/>
              <a:ext cx="8442669" cy="707886"/>
            </a:xfrm>
            <a:prstGeom prst="rect">
              <a:avLst/>
            </a:prstGeom>
            <a:noFill/>
          </p:spPr>
          <p:txBody>
            <a:bodyPr wrap="square" lIns="91440" tIns="45720" rIns="91440" bIns="45720" rtlCol="0" anchor="t">
              <a:spAutoFit/>
            </a:bodyPr>
            <a:lstStyle/>
            <a:p>
              <a:pPr algn="ctr" defTabSz="384048">
                <a:spcAft>
                  <a:spcPts val="600"/>
                </a:spcAft>
              </a:pPr>
              <a:r>
                <a:rPr lang="en-US" sz="4000" b="1">
                  <a:solidFill>
                    <a:srgbClr val="003CB4"/>
                  </a:solidFill>
                  <a:latin typeface="Arial"/>
                  <a:cs typeface="Arial"/>
                </a:rPr>
                <a:t>Technical Support Scope</a:t>
              </a:r>
              <a:endParaRPr lang="en-US" sz="4000">
                <a:ea typeface="Calibri"/>
                <a:cs typeface="Calibri"/>
              </a:endParaRPr>
            </a:p>
          </p:txBody>
        </p:sp>
        <p:sp>
          <p:nvSpPr>
            <p:cNvPr id="14" name="TextBox 13">
              <a:extLst>
                <a:ext uri="{FF2B5EF4-FFF2-40B4-BE49-F238E27FC236}">
                  <a16:creationId xmlns:a16="http://schemas.microsoft.com/office/drawing/2014/main" id="{C2D76ADE-4089-777D-5BF2-58F2594F83FB}"/>
                </a:ext>
              </a:extLst>
            </p:cNvPr>
            <p:cNvSpPr txBox="1"/>
            <p:nvPr/>
          </p:nvSpPr>
          <p:spPr>
            <a:xfrm>
              <a:off x="9347762" y="4600571"/>
              <a:ext cx="6592847" cy="4385816"/>
            </a:xfrm>
            <a:prstGeom prst="rect">
              <a:avLst/>
            </a:prstGeom>
            <a:noFill/>
          </p:spPr>
          <p:txBody>
            <a:bodyPr wrap="square" lIns="91440" tIns="45720" rIns="91440" bIns="45720" rtlCol="0" anchor="t">
              <a:spAutoFit/>
            </a:bodyPr>
            <a:lstStyle/>
            <a:p>
              <a:pPr defTabSz="384048">
                <a:buFont typeface="Arial"/>
                <a:buChar char="•"/>
              </a:pPr>
              <a:r>
                <a:rPr lang="en-US" sz="3400" dirty="0">
                  <a:solidFill>
                    <a:srgbClr val="003CB4"/>
                  </a:solidFill>
                  <a:ea typeface="+mn-lt"/>
                  <a:cs typeface="+mn-lt"/>
                </a:rPr>
                <a:t> Provided by Asurion </a:t>
              </a:r>
              <a:endParaRPr lang="en-US" sz="3400" dirty="0">
                <a:solidFill>
                  <a:srgbClr val="000000"/>
                </a:solidFill>
                <a:ea typeface="+mn-lt"/>
                <a:cs typeface="+mn-lt"/>
              </a:endParaRPr>
            </a:p>
            <a:p>
              <a:pPr defTabSz="384048">
                <a:buFont typeface="Arial"/>
                <a:buChar char="•"/>
              </a:pPr>
              <a:r>
                <a:rPr lang="en-US" sz="3400" dirty="0">
                  <a:solidFill>
                    <a:srgbClr val="003CB4"/>
                  </a:solidFill>
                  <a:ea typeface="+mn-lt"/>
                  <a:cs typeface="+mn-lt"/>
                </a:rPr>
                <a:t> </a:t>
              </a:r>
              <a:r>
                <a:rPr lang="en-US" sz="3400" b="1" dirty="0">
                  <a:solidFill>
                    <a:srgbClr val="003CB4"/>
                  </a:solidFill>
                  <a:ea typeface="+mn-lt"/>
                  <a:cs typeface="+mn-lt"/>
                </a:rPr>
                <a:t>Support for all connected devices in your home like:</a:t>
              </a:r>
              <a:endParaRPr lang="en-US" sz="3400" b="1" dirty="0">
                <a:ea typeface="+mn-lt"/>
                <a:cs typeface="+mn-lt"/>
              </a:endParaRPr>
            </a:p>
            <a:p>
              <a:pPr lvl="1" defTabSz="384048">
                <a:buFont typeface="Arial"/>
                <a:buChar char="•"/>
              </a:pPr>
              <a:r>
                <a:rPr lang="en-US" sz="3400" dirty="0">
                  <a:solidFill>
                    <a:srgbClr val="003CB4"/>
                  </a:solidFill>
                  <a:ea typeface="+mn-lt"/>
                  <a:cs typeface="+mn-lt"/>
                </a:rPr>
                <a:t> TVs, laptops, routers, printers, smart thermostats, video doorbells, game consoles, etc.</a:t>
              </a:r>
              <a:endParaRPr lang="en-US" sz="3400" dirty="0">
                <a:ea typeface="+mn-lt"/>
                <a:cs typeface="+mn-lt"/>
              </a:endParaRPr>
            </a:p>
            <a:p>
              <a:pPr defTabSz="384048">
                <a:buFont typeface="Arial"/>
                <a:buChar char="•"/>
              </a:pPr>
              <a:r>
                <a:rPr lang="en-US" sz="3400" dirty="0">
                  <a:solidFill>
                    <a:srgbClr val="003CB4"/>
                  </a:solidFill>
                  <a:ea typeface="+mn-lt"/>
                  <a:cs typeface="+mn-lt"/>
                </a:rPr>
                <a:t> Unlimited support: Phone, app (chat or call), or click-to-call</a:t>
              </a:r>
              <a:endParaRPr lang="en-US" sz="3400" dirty="0">
                <a:ea typeface="Calibri"/>
                <a:cs typeface="Calibri"/>
              </a:endParaRPr>
            </a:p>
          </p:txBody>
        </p:sp>
      </p:grpSp>
      <p:sp>
        <p:nvSpPr>
          <p:cNvPr id="4" name="Rounded Rectangle 20">
            <a:extLst>
              <a:ext uri="{FF2B5EF4-FFF2-40B4-BE49-F238E27FC236}">
                <a16:creationId xmlns:a16="http://schemas.microsoft.com/office/drawing/2014/main" id="{311FB56C-5BBE-1181-18C3-1F9173CA25DF}"/>
              </a:ext>
            </a:extLst>
          </p:cNvPr>
          <p:cNvSpPr/>
          <p:nvPr/>
        </p:nvSpPr>
        <p:spPr>
          <a:xfrm>
            <a:off x="9001422" y="132414"/>
            <a:ext cx="7045260" cy="3616450"/>
          </a:xfrm>
          <a:prstGeom prst="roundRect">
            <a:avLst>
              <a:gd name="adj" fmla="val 4800"/>
            </a:avLst>
          </a:prstGeom>
          <a:solidFill>
            <a:srgbClr val="FFFFFF"/>
          </a:solidFill>
          <a:ln>
            <a:noFill/>
          </a:ln>
          <a:effectLst>
            <a:outerShdw blurRad="50800" dist="138780" dir="7800000" algn="ctr" rotWithShape="0">
              <a:srgbClr val="000000">
                <a:alpha val="51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23">
            <a:extLst>
              <a:ext uri="{FF2B5EF4-FFF2-40B4-BE49-F238E27FC236}">
                <a16:creationId xmlns:a16="http://schemas.microsoft.com/office/drawing/2014/main" id="{561AC858-A563-9118-31CC-B9756441B409}"/>
              </a:ext>
            </a:extLst>
          </p:cNvPr>
          <p:cNvSpPr/>
          <p:nvPr/>
        </p:nvSpPr>
        <p:spPr>
          <a:xfrm>
            <a:off x="9218183" y="225864"/>
            <a:ext cx="6492739" cy="552953"/>
          </a:xfrm>
          <a:prstGeom prst="roundRect">
            <a:avLst>
              <a:gd name="adj" fmla="val 3757"/>
            </a:avLst>
          </a:prstGeom>
          <a:solidFill>
            <a:srgbClr val="F2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AD0878C-0402-0E83-E653-260DAE13741C}"/>
              </a:ext>
            </a:extLst>
          </p:cNvPr>
          <p:cNvSpPr txBox="1"/>
          <p:nvPr/>
        </p:nvSpPr>
        <p:spPr>
          <a:xfrm>
            <a:off x="8240785" y="128686"/>
            <a:ext cx="8442669" cy="425559"/>
          </a:xfrm>
          <a:prstGeom prst="rect">
            <a:avLst/>
          </a:prstGeom>
          <a:noFill/>
        </p:spPr>
        <p:txBody>
          <a:bodyPr wrap="square" lIns="91440" tIns="45720" rIns="91440" bIns="45720" rtlCol="0" anchor="t">
            <a:spAutoFit/>
          </a:bodyPr>
          <a:lstStyle/>
          <a:p>
            <a:pPr algn="ctr" defTabSz="384048">
              <a:spcAft>
                <a:spcPts val="600"/>
              </a:spcAft>
            </a:pPr>
            <a:r>
              <a:rPr lang="en-US" sz="4000" b="1" dirty="0">
                <a:solidFill>
                  <a:srgbClr val="003CB4"/>
                </a:solidFill>
                <a:latin typeface="Arial"/>
                <a:cs typeface="Arial"/>
              </a:rPr>
              <a:t>Device Protection</a:t>
            </a:r>
            <a:endParaRPr lang="en-US" sz="4000" b="1" dirty="0">
              <a:solidFill>
                <a:srgbClr val="003CB4"/>
              </a:solidFill>
              <a:latin typeface="Arial"/>
              <a:ea typeface="Calibri"/>
              <a:cs typeface="Arial"/>
            </a:endParaRPr>
          </a:p>
        </p:txBody>
      </p:sp>
      <p:sp>
        <p:nvSpPr>
          <p:cNvPr id="7" name="TextBox 6">
            <a:extLst>
              <a:ext uri="{FF2B5EF4-FFF2-40B4-BE49-F238E27FC236}">
                <a16:creationId xmlns:a16="http://schemas.microsoft.com/office/drawing/2014/main" id="{7DF92BCE-BFA5-FA47-E522-981B596192AE}"/>
              </a:ext>
            </a:extLst>
          </p:cNvPr>
          <p:cNvSpPr txBox="1"/>
          <p:nvPr/>
        </p:nvSpPr>
        <p:spPr>
          <a:xfrm>
            <a:off x="9080712" y="890071"/>
            <a:ext cx="6901556" cy="2516073"/>
          </a:xfrm>
          <a:prstGeom prst="rect">
            <a:avLst/>
          </a:prstGeom>
          <a:noFill/>
        </p:spPr>
        <p:txBody>
          <a:bodyPr wrap="square" lIns="91440" tIns="45720" rIns="91440" bIns="45720" rtlCol="0" anchor="t">
            <a:spAutoFit/>
          </a:bodyPr>
          <a:lstStyle/>
          <a:p>
            <a:pPr defTabSz="384048">
              <a:buFont typeface="Arial"/>
              <a:buChar char="•"/>
            </a:pPr>
            <a:r>
              <a:rPr lang="en-US" sz="3150">
                <a:solidFill>
                  <a:srgbClr val="003CB4"/>
                </a:solidFill>
                <a:ea typeface="+mn-lt"/>
                <a:cs typeface="+mn-lt"/>
              </a:rPr>
              <a:t> </a:t>
            </a:r>
            <a:r>
              <a:rPr lang="en-US" sz="3150" b="1">
                <a:solidFill>
                  <a:srgbClr val="003CB4"/>
                </a:solidFill>
                <a:ea typeface="+mn-lt"/>
                <a:cs typeface="+mn-lt"/>
              </a:rPr>
              <a:t>Plus:</a:t>
            </a:r>
            <a:r>
              <a:rPr lang="en-US" sz="3150">
                <a:solidFill>
                  <a:srgbClr val="003CB4"/>
                </a:solidFill>
                <a:ea typeface="+mn-lt"/>
                <a:cs typeface="+mn-lt"/>
              </a:rPr>
              <a:t> home entertainment devices, i.e. TVs, gaming systems, tablets, smart speakers, headphones, DVD</a:t>
            </a:r>
          </a:p>
          <a:p>
            <a:pPr defTabSz="384048">
              <a:buFont typeface="Arial"/>
              <a:buChar char="•"/>
            </a:pPr>
            <a:r>
              <a:rPr lang="en-US" sz="3150" b="1">
                <a:solidFill>
                  <a:srgbClr val="003CB4"/>
                </a:solidFill>
                <a:ea typeface="Calibri"/>
                <a:cs typeface="Calibri"/>
              </a:rPr>
              <a:t> Plus/Max:</a:t>
            </a:r>
            <a:r>
              <a:rPr lang="en-US" sz="3150">
                <a:solidFill>
                  <a:srgbClr val="003CB4"/>
                </a:solidFill>
                <a:ea typeface="Calibri"/>
                <a:cs typeface="Calibri"/>
              </a:rPr>
              <a:t> whole home protection, incl. printers, desktops, laptops, security</a:t>
            </a:r>
          </a:p>
        </p:txBody>
      </p:sp>
    </p:spTree>
    <p:extLst>
      <p:ext uri="{BB962C8B-B14F-4D97-AF65-F5344CB8AC3E}">
        <p14:creationId xmlns:p14="http://schemas.microsoft.com/office/powerpoint/2010/main" val="3614415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4246D"/>
        </a:solidFill>
        <a:effectLst/>
      </p:bgPr>
    </p:bg>
    <p:spTree>
      <p:nvGrpSpPr>
        <p:cNvPr id="1" name="">
          <a:extLst>
            <a:ext uri="{FF2B5EF4-FFF2-40B4-BE49-F238E27FC236}">
              <a16:creationId xmlns:a16="http://schemas.microsoft.com/office/drawing/2014/main" id="{24DDA8AC-E266-6C85-6E0F-E9822A7A1FC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C8B3045-21D4-FC00-76EE-62A4048F4301}"/>
              </a:ext>
            </a:extLst>
          </p:cNvPr>
          <p:cNvSpPr txBox="1"/>
          <p:nvPr/>
        </p:nvSpPr>
        <p:spPr>
          <a:xfrm>
            <a:off x="1943175" y="149174"/>
            <a:ext cx="12334036" cy="830997"/>
          </a:xfrm>
          <a:prstGeom prst="rect">
            <a:avLst/>
          </a:prstGeom>
          <a:solidFill>
            <a:schemeClr val="bg1"/>
          </a:solidFill>
        </p:spPr>
        <p:txBody>
          <a:bodyPr wrap="square" lIns="91440" tIns="45720" rIns="91440" bIns="45720" rtlCol="0" anchor="t">
            <a:spAutoFit/>
          </a:bodyPr>
          <a:lstStyle/>
          <a:p>
            <a:pPr algn="ctr" defTabSz="384048">
              <a:spcAft>
                <a:spcPts val="600"/>
              </a:spcAft>
            </a:pPr>
            <a:r>
              <a:rPr lang="en-US" sz="4800" b="1">
                <a:solidFill>
                  <a:srgbClr val="FF6E00"/>
                </a:solidFill>
                <a:latin typeface="Calibri"/>
                <a:ea typeface="Calibri"/>
                <a:cs typeface="Arial"/>
              </a:rPr>
              <a:t>Total Care vs. Total Care Plus vs. Total Care Max</a:t>
            </a:r>
            <a:endParaRPr lang="en-US"/>
          </a:p>
        </p:txBody>
      </p:sp>
      <p:graphicFrame>
        <p:nvGraphicFramePr>
          <p:cNvPr id="13" name="Table 12">
            <a:extLst>
              <a:ext uri="{FF2B5EF4-FFF2-40B4-BE49-F238E27FC236}">
                <a16:creationId xmlns:a16="http://schemas.microsoft.com/office/drawing/2014/main" id="{E640CA19-E44F-C61A-3FED-5E71EB622368}"/>
              </a:ext>
            </a:extLst>
          </p:cNvPr>
          <p:cNvGraphicFramePr>
            <a:graphicFrameLocks noGrp="1"/>
          </p:cNvGraphicFramePr>
          <p:nvPr>
            <p:extLst>
              <p:ext uri="{D42A27DB-BD31-4B8C-83A1-F6EECF244321}">
                <p14:modId xmlns:p14="http://schemas.microsoft.com/office/powerpoint/2010/main" val="4284306757"/>
              </p:ext>
            </p:extLst>
          </p:nvPr>
        </p:nvGraphicFramePr>
        <p:xfrm>
          <a:off x="1380567" y="1683474"/>
          <a:ext cx="13286449" cy="6979920"/>
        </p:xfrm>
        <a:graphic>
          <a:graphicData uri="http://schemas.openxmlformats.org/drawingml/2006/table">
            <a:tbl>
              <a:tblPr bandRow="1">
                <a:tableStyleId>{5C22544A-7EE6-4342-B048-85BDC9FD1C3A}</a:tableStyleId>
              </a:tblPr>
              <a:tblGrid>
                <a:gridCol w="5354362">
                  <a:extLst>
                    <a:ext uri="{9D8B030D-6E8A-4147-A177-3AD203B41FA5}">
                      <a16:colId xmlns:a16="http://schemas.microsoft.com/office/drawing/2014/main" val="3109564577"/>
                    </a:ext>
                  </a:extLst>
                </a:gridCol>
                <a:gridCol w="2260569">
                  <a:extLst>
                    <a:ext uri="{9D8B030D-6E8A-4147-A177-3AD203B41FA5}">
                      <a16:colId xmlns:a16="http://schemas.microsoft.com/office/drawing/2014/main" val="3257156811"/>
                    </a:ext>
                  </a:extLst>
                </a:gridCol>
                <a:gridCol w="2873072">
                  <a:extLst>
                    <a:ext uri="{9D8B030D-6E8A-4147-A177-3AD203B41FA5}">
                      <a16:colId xmlns:a16="http://schemas.microsoft.com/office/drawing/2014/main" val="187091281"/>
                    </a:ext>
                  </a:extLst>
                </a:gridCol>
                <a:gridCol w="2798446">
                  <a:extLst>
                    <a:ext uri="{9D8B030D-6E8A-4147-A177-3AD203B41FA5}">
                      <a16:colId xmlns:a16="http://schemas.microsoft.com/office/drawing/2014/main" val="3118448439"/>
                    </a:ext>
                  </a:extLst>
                </a:gridCol>
              </a:tblGrid>
              <a:tr h="0">
                <a:tc>
                  <a:txBody>
                    <a:bodyPr/>
                    <a:lstStyle/>
                    <a:p>
                      <a:pPr algn="ctr"/>
                      <a:r>
                        <a:rPr lang="en-US" sz="3600" b="1" dirty="0">
                          <a:solidFill>
                            <a:schemeClr val="bg1"/>
                          </a:solidFill>
                        </a:rPr>
                        <a:t>Feature</a:t>
                      </a:r>
                    </a:p>
                  </a:txBody>
                  <a:tcPr anchor="ctr">
                    <a:lnL>
                      <a:noFill/>
                    </a:lnL>
                    <a:lnR>
                      <a:noFill/>
                    </a:lnR>
                    <a:lnT>
                      <a:noFill/>
                    </a:lnT>
                    <a:lnB>
                      <a:noFill/>
                    </a:lnB>
                    <a:solidFill>
                      <a:srgbClr val="ED7D31"/>
                    </a:solidFill>
                  </a:tcPr>
                </a:tc>
                <a:tc>
                  <a:txBody>
                    <a:bodyPr/>
                    <a:lstStyle/>
                    <a:p>
                      <a:pPr algn="ctr"/>
                      <a:r>
                        <a:rPr lang="en-US" sz="3600" b="1" dirty="0">
                          <a:solidFill>
                            <a:schemeClr val="bg1"/>
                          </a:solidFill>
                        </a:rPr>
                        <a:t>Total Care </a:t>
                      </a:r>
                      <a:br>
                        <a:rPr lang="en-US" sz="3600" b="1" dirty="0">
                          <a:solidFill>
                            <a:srgbClr val="FFFFFF"/>
                          </a:solidFill>
                        </a:rPr>
                      </a:br>
                      <a:r>
                        <a:rPr lang="en-US" sz="3600" b="1" dirty="0">
                          <a:solidFill>
                            <a:schemeClr val="bg1"/>
                          </a:solidFill>
                        </a:rPr>
                        <a:t>($15)</a:t>
                      </a:r>
                    </a:p>
                  </a:txBody>
                  <a:tcPr anchor="ctr">
                    <a:lnL>
                      <a:noFill/>
                    </a:lnL>
                    <a:lnR>
                      <a:noFill/>
                    </a:lnR>
                    <a:lnT>
                      <a:noFill/>
                    </a:lnT>
                    <a:lnB>
                      <a:noFill/>
                    </a:lnB>
                    <a:solidFill>
                      <a:srgbClr val="ED7D31"/>
                    </a:solidFill>
                  </a:tcPr>
                </a:tc>
                <a:tc>
                  <a:txBody>
                    <a:bodyPr/>
                    <a:lstStyle/>
                    <a:p>
                      <a:pPr algn="ctr"/>
                      <a:r>
                        <a:rPr lang="en-US" sz="3600" b="1" dirty="0">
                          <a:solidFill>
                            <a:schemeClr val="bg1"/>
                          </a:solidFill>
                        </a:rPr>
                        <a:t>Total Care PLUS ($20)</a:t>
                      </a:r>
                    </a:p>
                  </a:txBody>
                  <a:tcPr anchor="ctr">
                    <a:lnL>
                      <a:noFill/>
                    </a:lnL>
                    <a:lnR>
                      <a:noFill/>
                    </a:lnR>
                    <a:lnT>
                      <a:noFill/>
                    </a:lnT>
                    <a:lnB>
                      <a:noFill/>
                    </a:lnB>
                    <a:solidFill>
                      <a:srgbClr val="ED7D31"/>
                    </a:solidFill>
                  </a:tcPr>
                </a:tc>
                <a:tc>
                  <a:txBody>
                    <a:bodyPr/>
                    <a:lstStyle/>
                    <a:p>
                      <a:pPr algn="ctr"/>
                      <a:r>
                        <a:rPr lang="en-US" sz="3600" b="1" dirty="0">
                          <a:solidFill>
                            <a:schemeClr val="bg1"/>
                          </a:solidFill>
                        </a:rPr>
                        <a:t>Total Care MAX ($30)</a:t>
                      </a:r>
                    </a:p>
                  </a:txBody>
                  <a:tcPr anchor="ctr">
                    <a:lnL>
                      <a:noFill/>
                    </a:lnL>
                    <a:lnR>
                      <a:noFill/>
                    </a:lnR>
                    <a:lnT>
                      <a:noFill/>
                    </a:lnT>
                    <a:lnB>
                      <a:noFill/>
                    </a:lnB>
                    <a:solidFill>
                      <a:srgbClr val="ED7D31"/>
                    </a:solidFill>
                  </a:tcPr>
                </a:tc>
                <a:extLst>
                  <a:ext uri="{0D108BD9-81ED-4DB2-BD59-A6C34878D82A}">
                    <a16:rowId xmlns:a16="http://schemas.microsoft.com/office/drawing/2014/main" val="3096405146"/>
                  </a:ext>
                </a:extLst>
              </a:tr>
              <a:tr h="242532">
                <a:tc>
                  <a:txBody>
                    <a:bodyPr/>
                    <a:lstStyle/>
                    <a:p>
                      <a:pPr lvl="0" algn="ctr">
                        <a:buNone/>
                      </a:pPr>
                      <a:endParaRPr lang="en-US" sz="1000" b="1">
                        <a:solidFill>
                          <a:schemeClr val="bg1"/>
                        </a:solidFill>
                      </a:endParaRPr>
                    </a:p>
                  </a:txBody>
                  <a:tcPr anchor="ctr">
                    <a:lnL w="0">
                      <a:noFill/>
                    </a:lnL>
                    <a:lnR w="0">
                      <a:noFill/>
                    </a:lnR>
                    <a:lnT w="0">
                      <a:noFill/>
                    </a:lnT>
                    <a:lnB w="0">
                      <a:noFill/>
                    </a:lnB>
                    <a:noFill/>
                  </a:tcPr>
                </a:tc>
                <a:tc>
                  <a:txBody>
                    <a:bodyPr/>
                    <a:lstStyle/>
                    <a:p>
                      <a:pPr lvl="0" algn="ctr">
                        <a:buNone/>
                      </a:pPr>
                      <a:endParaRPr lang="en-US" sz="1000" b="1">
                        <a:solidFill>
                          <a:schemeClr val="bg1"/>
                        </a:solidFill>
                      </a:endParaRPr>
                    </a:p>
                  </a:txBody>
                  <a:tcPr anchor="ctr">
                    <a:lnL w="0">
                      <a:noFill/>
                    </a:lnL>
                    <a:lnR w="0">
                      <a:noFill/>
                    </a:lnR>
                    <a:lnT w="0">
                      <a:noFill/>
                    </a:lnT>
                    <a:lnB w="0">
                      <a:noFill/>
                    </a:lnB>
                    <a:noFill/>
                  </a:tcPr>
                </a:tc>
                <a:tc>
                  <a:txBody>
                    <a:bodyPr/>
                    <a:lstStyle/>
                    <a:p>
                      <a:pPr lvl="0" algn="ctr">
                        <a:buNone/>
                      </a:pPr>
                      <a:endParaRPr lang="en-US" sz="1000" b="1">
                        <a:solidFill>
                          <a:schemeClr val="bg1"/>
                        </a:solidFill>
                      </a:endParaRPr>
                    </a:p>
                  </a:txBody>
                  <a:tcPr anchor="ctr">
                    <a:lnL w="0">
                      <a:noFill/>
                    </a:lnL>
                    <a:lnR w="0">
                      <a:noFill/>
                    </a:lnR>
                    <a:lnT w="0">
                      <a:noFill/>
                    </a:lnT>
                    <a:lnB w="0">
                      <a:noFill/>
                    </a:lnB>
                    <a:noFill/>
                  </a:tcPr>
                </a:tc>
                <a:tc>
                  <a:txBody>
                    <a:bodyPr/>
                    <a:lstStyle/>
                    <a:p>
                      <a:pPr lvl="0" algn="ctr">
                        <a:buNone/>
                      </a:pPr>
                      <a:endParaRPr lang="en-US" sz="1000" b="1">
                        <a:solidFill>
                          <a:schemeClr val="bg1"/>
                        </a:solidFill>
                      </a:endParaRPr>
                    </a:p>
                  </a:txBody>
                  <a:tcPr anchor="ctr">
                    <a:lnL w="0">
                      <a:noFill/>
                    </a:lnL>
                    <a:lnR w="0">
                      <a:noFill/>
                    </a:lnR>
                    <a:lnT w="0">
                      <a:noFill/>
                    </a:lnT>
                    <a:lnB w="0">
                      <a:noFill/>
                    </a:lnB>
                    <a:noFill/>
                  </a:tcPr>
                </a:tc>
                <a:extLst>
                  <a:ext uri="{0D108BD9-81ED-4DB2-BD59-A6C34878D82A}">
                    <a16:rowId xmlns:a16="http://schemas.microsoft.com/office/drawing/2014/main" val="3095594549"/>
                  </a:ext>
                </a:extLst>
              </a:tr>
              <a:tr h="0">
                <a:tc>
                  <a:txBody>
                    <a:bodyPr/>
                    <a:lstStyle/>
                    <a:p>
                      <a:pPr algn="ctr"/>
                      <a:r>
                        <a:rPr lang="en-US" sz="2800" b="1" dirty="0">
                          <a:solidFill>
                            <a:schemeClr val="bg1"/>
                          </a:solidFill>
                        </a:rPr>
                        <a:t>Waived Truck Rolls (for wire maintenance service visits)</a:t>
                      </a:r>
                      <a:endParaRPr lang="en-US" sz="2800">
                        <a:solidFill>
                          <a:schemeClr val="bg1"/>
                        </a:solidFill>
                      </a:endParaRPr>
                    </a:p>
                  </a:txBody>
                  <a:tcPr anchor="ctr">
                    <a:lnL>
                      <a:noFill/>
                    </a:lnL>
                    <a:lnR>
                      <a:noFill/>
                    </a:lnR>
                    <a:lnT>
                      <a:noFill/>
                    </a:lnT>
                    <a:lnB>
                      <a:noFill/>
                    </a:lnB>
                    <a:noFill/>
                  </a:tcPr>
                </a:tc>
                <a:tc>
                  <a:txBody>
                    <a:bodyPr/>
                    <a:lstStyle/>
                    <a:p>
                      <a:pPr algn="ctr"/>
                      <a:r>
                        <a:rPr lang="en-US" sz="3200" dirty="0">
                          <a:solidFill>
                            <a:schemeClr val="bg1"/>
                          </a:solidFill>
                        </a:rPr>
                        <a:t>✅</a:t>
                      </a:r>
                    </a:p>
                  </a:txBody>
                  <a:tcPr anchor="ctr">
                    <a:lnL>
                      <a:noFill/>
                    </a:lnL>
                    <a:lnR>
                      <a:noFill/>
                    </a:lnR>
                    <a:lnT>
                      <a:noFill/>
                    </a:lnT>
                    <a:lnB>
                      <a:noFill/>
                    </a:lnB>
                    <a:noFill/>
                  </a:tcPr>
                </a:tc>
                <a:tc>
                  <a:txBody>
                    <a:bodyPr/>
                    <a:lstStyle/>
                    <a:p>
                      <a:pPr algn="ctr"/>
                      <a:r>
                        <a:rPr lang="en-US" sz="3200" dirty="0">
                          <a:solidFill>
                            <a:schemeClr val="bg1"/>
                          </a:solidFill>
                        </a:rPr>
                        <a:t>✅</a:t>
                      </a:r>
                    </a:p>
                  </a:txBody>
                  <a:tcPr anchor="ctr">
                    <a:lnL>
                      <a:noFill/>
                    </a:lnL>
                    <a:lnR>
                      <a:noFill/>
                    </a:lnR>
                    <a:lnT>
                      <a:noFill/>
                    </a:lnT>
                    <a:lnB>
                      <a:noFill/>
                    </a:lnB>
                    <a:noFill/>
                  </a:tcPr>
                </a:tc>
                <a:tc>
                  <a:txBody>
                    <a:bodyPr/>
                    <a:lstStyle/>
                    <a:p>
                      <a:pPr algn="ctr"/>
                      <a:r>
                        <a:rPr lang="en-US" sz="3200" dirty="0">
                          <a:solidFill>
                            <a:schemeClr val="bg1"/>
                          </a:solidFill>
                        </a:rPr>
                        <a:t>✅</a:t>
                      </a:r>
                    </a:p>
                  </a:txBody>
                  <a:tcPr anchor="ctr">
                    <a:lnL>
                      <a:noFill/>
                    </a:lnL>
                    <a:lnR>
                      <a:noFill/>
                    </a:lnR>
                    <a:lnT>
                      <a:noFill/>
                    </a:lnT>
                    <a:lnB>
                      <a:noFill/>
                    </a:lnB>
                    <a:noFill/>
                  </a:tcPr>
                </a:tc>
                <a:extLst>
                  <a:ext uri="{0D108BD9-81ED-4DB2-BD59-A6C34878D82A}">
                    <a16:rowId xmlns:a16="http://schemas.microsoft.com/office/drawing/2014/main" val="1656287157"/>
                  </a:ext>
                </a:extLst>
              </a:tr>
              <a:tr h="0">
                <a:tc>
                  <a:txBody>
                    <a:bodyPr/>
                    <a:lstStyle/>
                    <a:p>
                      <a:pPr lvl="0" algn="ctr">
                        <a:buNone/>
                      </a:pPr>
                      <a:r>
                        <a:rPr lang="en-US" sz="2800" b="1" dirty="0">
                          <a:solidFill>
                            <a:schemeClr val="bg1"/>
                          </a:solidFill>
                        </a:rPr>
                        <a:t>US-Based Tech Support</a:t>
                      </a:r>
                      <a:endParaRPr lang="en-US" sz="2800">
                        <a:solidFill>
                          <a:schemeClr val="bg1"/>
                        </a:solidFill>
                      </a:endParaRPr>
                    </a:p>
                  </a:txBody>
                  <a:tcPr anchor="ctr">
                    <a:lnL>
                      <a:noFill/>
                    </a:lnL>
                    <a:lnR>
                      <a:noFill/>
                    </a:lnR>
                    <a:lnT>
                      <a:noFill/>
                    </a:lnT>
                    <a:lnB>
                      <a:noFill/>
                    </a:lnB>
                    <a:noFill/>
                  </a:tcPr>
                </a:tc>
                <a:tc>
                  <a:txBody>
                    <a:bodyPr/>
                    <a:lstStyle/>
                    <a:p>
                      <a:pPr lvl="0" algn="ctr">
                        <a:buNone/>
                      </a:pPr>
                      <a:r>
                        <a:rPr lang="en-US" sz="3200" dirty="0">
                          <a:solidFill>
                            <a:schemeClr val="bg1"/>
                          </a:solidFill>
                        </a:rPr>
                        <a:t>✅</a:t>
                      </a:r>
                      <a:endParaRPr lang="en-US" dirty="0"/>
                    </a:p>
                  </a:txBody>
                  <a:tcPr anchor="ctr">
                    <a:lnL>
                      <a:noFill/>
                    </a:lnL>
                    <a:lnR>
                      <a:noFill/>
                    </a:lnR>
                    <a:lnT>
                      <a:noFill/>
                    </a:lnT>
                    <a:lnB>
                      <a:noFill/>
                    </a:lnB>
                    <a:noFill/>
                  </a:tcPr>
                </a:tc>
                <a:tc>
                  <a:txBody>
                    <a:bodyPr/>
                    <a:lstStyle/>
                    <a:p>
                      <a:pPr lvl="0" algn="ctr">
                        <a:buNone/>
                      </a:pPr>
                      <a:r>
                        <a:rPr lang="en-US" sz="3200" dirty="0">
                          <a:solidFill>
                            <a:schemeClr val="bg1"/>
                          </a:solidFill>
                        </a:rPr>
                        <a:t>✅</a:t>
                      </a:r>
                      <a:endParaRPr lang="en-US" dirty="0"/>
                    </a:p>
                  </a:txBody>
                  <a:tcPr anchor="ctr">
                    <a:lnL>
                      <a:noFill/>
                    </a:lnL>
                    <a:lnR>
                      <a:noFill/>
                    </a:lnR>
                    <a:lnT>
                      <a:noFill/>
                    </a:lnT>
                    <a:lnB>
                      <a:noFill/>
                    </a:lnB>
                    <a:noFill/>
                  </a:tcPr>
                </a:tc>
                <a:tc>
                  <a:txBody>
                    <a:bodyPr/>
                    <a:lstStyle/>
                    <a:p>
                      <a:pPr lvl="0" algn="ctr">
                        <a:buNone/>
                      </a:pPr>
                      <a:r>
                        <a:rPr lang="en-US" sz="3200" dirty="0">
                          <a:solidFill>
                            <a:schemeClr val="bg1"/>
                          </a:solidFill>
                        </a:rPr>
                        <a:t>✅</a:t>
                      </a:r>
                      <a:endParaRPr lang="en-US" dirty="0"/>
                    </a:p>
                  </a:txBody>
                  <a:tcPr anchor="ctr">
                    <a:lnL>
                      <a:noFill/>
                    </a:lnL>
                    <a:lnR>
                      <a:noFill/>
                    </a:lnR>
                    <a:lnT>
                      <a:noFill/>
                    </a:lnT>
                    <a:lnB>
                      <a:noFill/>
                    </a:lnB>
                    <a:noFill/>
                  </a:tcPr>
                </a:tc>
                <a:extLst>
                  <a:ext uri="{0D108BD9-81ED-4DB2-BD59-A6C34878D82A}">
                    <a16:rowId xmlns:a16="http://schemas.microsoft.com/office/drawing/2014/main" val="3647581916"/>
                  </a:ext>
                </a:extLst>
              </a:tr>
              <a:tr h="0">
                <a:tc>
                  <a:txBody>
                    <a:bodyPr/>
                    <a:lstStyle/>
                    <a:p>
                      <a:pPr algn="ctr"/>
                      <a:r>
                        <a:rPr lang="en-US" sz="2800" b="1" dirty="0">
                          <a:solidFill>
                            <a:schemeClr val="bg1"/>
                          </a:solidFill>
                        </a:rPr>
                        <a:t>Priority Call Queue</a:t>
                      </a:r>
                      <a:endParaRPr lang="en-US" sz="2800">
                        <a:solidFill>
                          <a:schemeClr val="bg1"/>
                        </a:solidFill>
                      </a:endParaRPr>
                    </a:p>
                  </a:txBody>
                  <a:tcPr anchor="ctr">
                    <a:lnL>
                      <a:noFill/>
                    </a:lnL>
                    <a:lnR>
                      <a:noFill/>
                    </a:lnR>
                    <a:lnT>
                      <a:noFill/>
                    </a:lnT>
                    <a:lnB>
                      <a:noFill/>
                    </a:lnB>
                    <a:noFill/>
                  </a:tcPr>
                </a:tc>
                <a:tc>
                  <a:txBody>
                    <a:bodyPr/>
                    <a:lstStyle/>
                    <a:p>
                      <a:pPr algn="ctr"/>
                      <a:r>
                        <a:rPr lang="en-US" sz="3200" dirty="0">
                          <a:solidFill>
                            <a:schemeClr val="bg1"/>
                          </a:solidFill>
                        </a:rPr>
                        <a:t>✅</a:t>
                      </a:r>
                    </a:p>
                  </a:txBody>
                  <a:tcPr anchor="ctr">
                    <a:lnL>
                      <a:noFill/>
                    </a:lnL>
                    <a:lnR>
                      <a:noFill/>
                    </a:lnR>
                    <a:lnT>
                      <a:noFill/>
                    </a:lnT>
                    <a:lnB>
                      <a:noFill/>
                    </a:lnB>
                    <a:noFill/>
                  </a:tcPr>
                </a:tc>
                <a:tc>
                  <a:txBody>
                    <a:bodyPr/>
                    <a:lstStyle/>
                    <a:p>
                      <a:pPr algn="ctr"/>
                      <a:r>
                        <a:rPr lang="en-US" sz="3200" dirty="0">
                          <a:solidFill>
                            <a:schemeClr val="bg1"/>
                          </a:solidFill>
                        </a:rPr>
                        <a:t>✅</a:t>
                      </a:r>
                    </a:p>
                  </a:txBody>
                  <a:tcPr anchor="ctr">
                    <a:lnL>
                      <a:noFill/>
                    </a:lnL>
                    <a:lnR>
                      <a:noFill/>
                    </a:lnR>
                    <a:lnT>
                      <a:noFill/>
                    </a:lnT>
                    <a:lnB>
                      <a:noFill/>
                    </a:lnB>
                    <a:noFill/>
                  </a:tcPr>
                </a:tc>
                <a:tc>
                  <a:txBody>
                    <a:bodyPr/>
                    <a:lstStyle/>
                    <a:p>
                      <a:pPr algn="ctr"/>
                      <a:r>
                        <a:rPr lang="en-US" sz="3200" dirty="0">
                          <a:solidFill>
                            <a:schemeClr val="bg1"/>
                          </a:solidFill>
                        </a:rPr>
                        <a:t>✅</a:t>
                      </a:r>
                    </a:p>
                  </a:txBody>
                  <a:tcPr anchor="ctr">
                    <a:lnL>
                      <a:noFill/>
                    </a:lnL>
                    <a:lnR>
                      <a:noFill/>
                    </a:lnR>
                    <a:lnT>
                      <a:noFill/>
                    </a:lnT>
                    <a:lnB>
                      <a:noFill/>
                    </a:lnB>
                    <a:noFill/>
                  </a:tcPr>
                </a:tc>
                <a:extLst>
                  <a:ext uri="{0D108BD9-81ED-4DB2-BD59-A6C34878D82A}">
                    <a16:rowId xmlns:a16="http://schemas.microsoft.com/office/drawing/2014/main" val="3156729050"/>
                  </a:ext>
                </a:extLst>
              </a:tr>
              <a:tr h="0">
                <a:tc>
                  <a:txBody>
                    <a:bodyPr/>
                    <a:lstStyle/>
                    <a:p>
                      <a:pPr lvl="0" algn="ctr">
                        <a:buNone/>
                      </a:pPr>
                      <a:r>
                        <a:rPr lang="en-US" sz="2800" b="1" dirty="0">
                          <a:solidFill>
                            <a:schemeClr val="bg1"/>
                          </a:solidFill>
                        </a:rPr>
                        <a:t>Device Protection</a:t>
                      </a:r>
                      <a:r>
                        <a:rPr lang="en-US" sz="2400" b="1" dirty="0">
                          <a:solidFill>
                            <a:schemeClr val="bg1"/>
                          </a:solidFill>
                        </a:rPr>
                        <a:t> </a:t>
                      </a:r>
                      <a:br>
                        <a:rPr lang="en-US" sz="2400" b="1" dirty="0">
                          <a:solidFill>
                            <a:srgbClr val="FFFFFF"/>
                          </a:solidFill>
                        </a:rPr>
                      </a:br>
                      <a:r>
                        <a:rPr lang="en-US" sz="1800" b="1" dirty="0">
                          <a:solidFill>
                            <a:schemeClr val="bg1"/>
                          </a:solidFill>
                        </a:rPr>
                        <a:t>(Coverage for mechanical and electrical breakdowns)</a:t>
                      </a:r>
                      <a:endParaRPr lang="en-US" sz="1800" dirty="0">
                        <a:solidFill>
                          <a:schemeClr val="bg1"/>
                        </a:solidFill>
                      </a:endParaRPr>
                    </a:p>
                  </a:txBody>
                  <a:tcPr anchor="ctr">
                    <a:lnL>
                      <a:noFill/>
                    </a:lnL>
                    <a:lnR>
                      <a:noFill/>
                    </a:lnR>
                    <a:lnT>
                      <a:noFill/>
                    </a:lnT>
                    <a:lnB>
                      <a:noFill/>
                    </a:lnB>
                    <a:noFill/>
                  </a:tcPr>
                </a:tc>
                <a:tc>
                  <a:txBody>
                    <a:bodyPr/>
                    <a:lstStyle/>
                    <a:p>
                      <a:pPr lvl="0" algn="ctr">
                        <a:buNone/>
                      </a:pPr>
                      <a:r>
                        <a:rPr lang="en-US" sz="3200" dirty="0">
                          <a:solidFill>
                            <a:schemeClr val="bg1"/>
                          </a:solidFill>
                        </a:rPr>
                        <a:t>❌</a:t>
                      </a:r>
                      <a:endParaRPr lang="en-US" dirty="0"/>
                    </a:p>
                  </a:txBody>
                  <a:tcPr anchor="ctr">
                    <a:lnL>
                      <a:noFill/>
                    </a:lnL>
                    <a:lnR>
                      <a:noFill/>
                    </a:lnR>
                    <a:lnT>
                      <a:noFill/>
                    </a:lnT>
                    <a:lnB>
                      <a:noFill/>
                    </a:lnB>
                    <a:noFill/>
                  </a:tcPr>
                </a:tc>
                <a:tc>
                  <a:txBody>
                    <a:bodyPr/>
                    <a:lstStyle/>
                    <a:p>
                      <a:pPr lvl="0" algn="ctr">
                        <a:buNone/>
                      </a:pPr>
                      <a:r>
                        <a:rPr lang="en-US" sz="3200" dirty="0">
                          <a:solidFill>
                            <a:schemeClr val="bg1"/>
                          </a:solidFill>
                        </a:rPr>
                        <a:t>✅</a:t>
                      </a:r>
                      <a:br>
                        <a:rPr lang="en-US" sz="3200" dirty="0">
                          <a:solidFill>
                            <a:srgbClr val="FFFFFF"/>
                          </a:solidFill>
                        </a:rPr>
                      </a:br>
                      <a:r>
                        <a:rPr lang="en-US" sz="1200" dirty="0">
                          <a:solidFill>
                            <a:schemeClr val="bg1"/>
                          </a:solidFill>
                        </a:rPr>
                        <a:t>(Home Entertainment devices)</a:t>
                      </a:r>
                      <a:endParaRPr lang="en-US" dirty="0"/>
                    </a:p>
                  </a:txBody>
                  <a:tcPr anchor="ctr">
                    <a:lnL>
                      <a:noFill/>
                    </a:lnL>
                    <a:lnR>
                      <a:noFill/>
                    </a:lnR>
                    <a:lnT>
                      <a:noFill/>
                    </a:lnT>
                    <a:lnB>
                      <a:noFill/>
                    </a:lnB>
                    <a:noFill/>
                  </a:tcPr>
                </a:tc>
                <a:tc>
                  <a:txBody>
                    <a:bodyPr/>
                    <a:lstStyle/>
                    <a:p>
                      <a:pPr lvl="0" algn="ctr">
                        <a:buNone/>
                      </a:pPr>
                      <a:r>
                        <a:rPr lang="en-US" sz="3200" dirty="0">
                          <a:solidFill>
                            <a:schemeClr val="bg1"/>
                          </a:solidFill>
                        </a:rPr>
                        <a:t>✅</a:t>
                      </a:r>
                      <a:br>
                        <a:rPr lang="en-US" sz="2000" dirty="0">
                          <a:solidFill>
                            <a:srgbClr val="FFFFFF"/>
                          </a:solidFill>
                        </a:rPr>
                      </a:br>
                      <a:r>
                        <a:rPr lang="en-US" sz="1200" dirty="0">
                          <a:solidFill>
                            <a:schemeClr val="bg1"/>
                          </a:solidFill>
                        </a:rPr>
                        <a:t>(all eligible, connected home devices)</a:t>
                      </a:r>
                      <a:endParaRPr lang="en-US" dirty="0"/>
                    </a:p>
                  </a:txBody>
                  <a:tcPr anchor="ctr">
                    <a:lnL>
                      <a:noFill/>
                    </a:lnL>
                    <a:lnR>
                      <a:noFill/>
                    </a:lnR>
                    <a:lnT>
                      <a:noFill/>
                    </a:lnT>
                    <a:lnB>
                      <a:noFill/>
                    </a:lnB>
                    <a:noFill/>
                  </a:tcPr>
                </a:tc>
                <a:extLst>
                  <a:ext uri="{0D108BD9-81ED-4DB2-BD59-A6C34878D82A}">
                    <a16:rowId xmlns:a16="http://schemas.microsoft.com/office/drawing/2014/main" val="1009892545"/>
                  </a:ext>
                </a:extLst>
              </a:tr>
              <a:tr h="0">
                <a:tc>
                  <a:txBody>
                    <a:bodyPr/>
                    <a:lstStyle/>
                    <a:p>
                      <a:pPr algn="ctr"/>
                      <a:r>
                        <a:rPr lang="en-US" sz="2800" b="1" dirty="0">
                          <a:solidFill>
                            <a:schemeClr val="bg1"/>
                          </a:solidFill>
                        </a:rPr>
                        <a:t>Coverage for Accidental Damage </a:t>
                      </a:r>
                      <a:br>
                        <a:rPr lang="en-US" sz="2400" b="1" dirty="0">
                          <a:solidFill>
                            <a:srgbClr val="FFFFFF"/>
                          </a:solidFill>
                        </a:rPr>
                      </a:br>
                      <a:r>
                        <a:rPr lang="en-US" sz="1800" b="1" dirty="0">
                          <a:solidFill>
                            <a:schemeClr val="bg1"/>
                          </a:solidFill>
                        </a:rPr>
                        <a:t>(for certain devices)</a:t>
                      </a:r>
                    </a:p>
                  </a:txBody>
                  <a:tcPr anchor="ctr">
                    <a:lnL>
                      <a:noFill/>
                    </a:lnL>
                    <a:lnR>
                      <a:noFill/>
                    </a:lnR>
                    <a:lnT>
                      <a:noFill/>
                    </a:lnT>
                    <a:lnB>
                      <a:noFill/>
                    </a:lnB>
                    <a:noFill/>
                  </a:tcPr>
                </a:tc>
                <a:tc>
                  <a:txBody>
                    <a:bodyPr/>
                    <a:lstStyle/>
                    <a:p>
                      <a:pPr algn="ctr"/>
                      <a:r>
                        <a:rPr lang="en-US" sz="3200" dirty="0">
                          <a:solidFill>
                            <a:schemeClr val="bg1"/>
                          </a:solidFill>
                        </a:rPr>
                        <a:t>❌</a:t>
                      </a:r>
                    </a:p>
                  </a:txBody>
                  <a:tcPr anchor="ctr">
                    <a:lnL>
                      <a:noFill/>
                    </a:lnL>
                    <a:lnR>
                      <a:noFill/>
                    </a:lnR>
                    <a:lnT>
                      <a:noFill/>
                    </a:lnT>
                    <a:lnB>
                      <a:noFill/>
                    </a:lnB>
                    <a:noFill/>
                  </a:tcPr>
                </a:tc>
                <a:tc>
                  <a:txBody>
                    <a:bodyPr/>
                    <a:lstStyle/>
                    <a:p>
                      <a:pPr algn="ctr"/>
                      <a:r>
                        <a:rPr lang="en-US" sz="3200" dirty="0">
                          <a:solidFill>
                            <a:schemeClr val="bg1"/>
                          </a:solidFill>
                        </a:rPr>
                        <a:t>✅</a:t>
                      </a:r>
                      <a:br>
                        <a:rPr lang="en-US" sz="3200" dirty="0">
                          <a:solidFill>
                            <a:srgbClr val="FFFFFF"/>
                          </a:solidFill>
                        </a:rPr>
                      </a:br>
                      <a:r>
                        <a:rPr lang="en-US" sz="1200" dirty="0">
                          <a:solidFill>
                            <a:schemeClr val="bg1"/>
                          </a:solidFill>
                        </a:rPr>
                        <a:t>(tablets, portable gaming, portable DVD players, headphones)</a:t>
                      </a:r>
                      <a:endParaRPr lang="en-US" sz="1200" dirty="0"/>
                    </a:p>
                  </a:txBody>
                  <a:tcPr anchor="ctr">
                    <a:lnL>
                      <a:noFill/>
                    </a:lnL>
                    <a:lnR>
                      <a:noFill/>
                    </a:lnR>
                    <a:lnT>
                      <a:noFill/>
                    </a:lnT>
                    <a:lnB>
                      <a:noFill/>
                    </a:lnB>
                    <a:noFill/>
                  </a:tcPr>
                </a:tc>
                <a:tc>
                  <a:txBody>
                    <a:bodyPr/>
                    <a:lstStyle/>
                    <a:p>
                      <a:pPr algn="ctr"/>
                      <a:r>
                        <a:rPr lang="en-US" sz="3200" dirty="0">
                          <a:solidFill>
                            <a:schemeClr val="bg1"/>
                          </a:solidFill>
                        </a:rPr>
                        <a:t>✅</a:t>
                      </a:r>
                      <a:br>
                        <a:rPr lang="en-US" sz="3200" dirty="0">
                          <a:solidFill>
                            <a:srgbClr val="FFFFFF"/>
                          </a:solidFill>
                        </a:rPr>
                      </a:br>
                      <a:r>
                        <a:rPr lang="en-US" sz="1200" dirty="0">
                          <a:solidFill>
                            <a:schemeClr val="bg1"/>
                          </a:solidFill>
                        </a:rPr>
                        <a:t>(laptops, tablets, portable DVD players, portable handheld gaming, wearables, headphones, VR headsets, printer display screens)</a:t>
                      </a:r>
                      <a:endParaRPr lang="en-US" sz="1200"/>
                    </a:p>
                  </a:txBody>
                  <a:tcPr anchor="ctr">
                    <a:lnL>
                      <a:noFill/>
                    </a:lnL>
                    <a:lnR>
                      <a:noFill/>
                    </a:lnR>
                    <a:lnT>
                      <a:noFill/>
                    </a:lnT>
                    <a:lnB>
                      <a:noFill/>
                    </a:lnB>
                    <a:noFill/>
                  </a:tcPr>
                </a:tc>
                <a:extLst>
                  <a:ext uri="{0D108BD9-81ED-4DB2-BD59-A6C34878D82A}">
                    <a16:rowId xmlns:a16="http://schemas.microsoft.com/office/drawing/2014/main" val="156463255"/>
                  </a:ext>
                </a:extLst>
              </a:tr>
              <a:tr h="0">
                <a:tc>
                  <a:txBody>
                    <a:bodyPr/>
                    <a:lstStyle/>
                    <a:p>
                      <a:pPr lvl="0" algn="ctr">
                        <a:buNone/>
                      </a:pPr>
                      <a:r>
                        <a:rPr lang="en-US" sz="2800" b="1" dirty="0">
                          <a:solidFill>
                            <a:schemeClr val="bg1"/>
                          </a:solidFill>
                        </a:rPr>
                        <a:t>Low-cost Smart Home Installs</a:t>
                      </a:r>
                      <a:endParaRPr lang="en-US" sz="2800">
                        <a:solidFill>
                          <a:schemeClr val="bg1"/>
                        </a:solidFill>
                      </a:endParaRPr>
                    </a:p>
                  </a:txBody>
                  <a:tcPr anchor="ctr">
                    <a:lnL>
                      <a:noFill/>
                    </a:lnL>
                    <a:lnR>
                      <a:noFill/>
                    </a:lnR>
                    <a:lnT>
                      <a:noFill/>
                    </a:lnT>
                    <a:lnB>
                      <a:noFill/>
                    </a:lnB>
                    <a:noFill/>
                  </a:tcPr>
                </a:tc>
                <a:tc>
                  <a:txBody>
                    <a:bodyPr/>
                    <a:lstStyle/>
                    <a:p>
                      <a:pPr lvl="0" algn="ctr">
                        <a:buNone/>
                      </a:pPr>
                      <a:r>
                        <a:rPr lang="en-US" sz="3200" dirty="0">
                          <a:solidFill>
                            <a:schemeClr val="bg1"/>
                          </a:solidFill>
                        </a:rPr>
                        <a:t>❌</a:t>
                      </a:r>
                      <a:endParaRPr lang="en-US" dirty="0"/>
                    </a:p>
                  </a:txBody>
                  <a:tcPr anchor="ctr">
                    <a:lnL>
                      <a:noFill/>
                    </a:lnL>
                    <a:lnR>
                      <a:noFill/>
                    </a:lnR>
                    <a:lnT>
                      <a:noFill/>
                    </a:lnT>
                    <a:lnB>
                      <a:noFill/>
                    </a:lnB>
                    <a:noFill/>
                  </a:tcPr>
                </a:tc>
                <a:tc>
                  <a:txBody>
                    <a:bodyPr/>
                    <a:lstStyle/>
                    <a:p>
                      <a:pPr lvl="0" algn="ctr">
                        <a:buNone/>
                      </a:pPr>
                      <a:r>
                        <a:rPr lang="en-US" sz="3200" dirty="0">
                          <a:solidFill>
                            <a:schemeClr val="bg1"/>
                          </a:solidFill>
                        </a:rPr>
                        <a:t>✅</a:t>
                      </a:r>
                      <a:br>
                        <a:rPr lang="en-US" sz="3200" dirty="0">
                          <a:solidFill>
                            <a:srgbClr val="FFFFFF"/>
                          </a:solidFill>
                        </a:rPr>
                      </a:br>
                      <a:r>
                        <a:rPr lang="en-US" sz="1200" dirty="0">
                          <a:solidFill>
                            <a:schemeClr val="bg1"/>
                          </a:solidFill>
                        </a:rPr>
                        <a:t>(1 per year)</a:t>
                      </a:r>
                      <a:endParaRPr lang="en-US" sz="1200" dirty="0"/>
                    </a:p>
                  </a:txBody>
                  <a:tcPr anchor="ctr">
                    <a:lnL>
                      <a:noFill/>
                    </a:lnL>
                    <a:lnR>
                      <a:noFill/>
                    </a:lnR>
                    <a:lnT>
                      <a:noFill/>
                    </a:lnT>
                    <a:lnB>
                      <a:noFill/>
                    </a:lnB>
                    <a:noFill/>
                  </a:tcPr>
                </a:tc>
                <a:tc>
                  <a:txBody>
                    <a:bodyPr/>
                    <a:lstStyle/>
                    <a:p>
                      <a:pPr lvl="0" algn="ctr">
                        <a:buNone/>
                      </a:pPr>
                      <a:r>
                        <a:rPr lang="en-US" sz="3200" dirty="0">
                          <a:solidFill>
                            <a:schemeClr val="bg1"/>
                          </a:solidFill>
                        </a:rPr>
                        <a:t>✅</a:t>
                      </a:r>
                      <a:br>
                        <a:rPr lang="en-US" sz="3200" dirty="0">
                          <a:solidFill>
                            <a:srgbClr val="FFFFFF"/>
                          </a:solidFill>
                        </a:rPr>
                      </a:br>
                      <a:r>
                        <a:rPr lang="en-US" sz="1200" dirty="0">
                          <a:solidFill>
                            <a:schemeClr val="bg1"/>
                          </a:solidFill>
                        </a:rPr>
                        <a:t>(2 per year)</a:t>
                      </a:r>
                      <a:endParaRPr lang="en-US" sz="1200" dirty="0"/>
                    </a:p>
                  </a:txBody>
                  <a:tcPr anchor="ctr">
                    <a:lnL>
                      <a:noFill/>
                    </a:lnL>
                    <a:lnR>
                      <a:noFill/>
                    </a:lnR>
                    <a:lnT>
                      <a:noFill/>
                    </a:lnT>
                    <a:lnB>
                      <a:noFill/>
                    </a:lnB>
                    <a:noFill/>
                  </a:tcPr>
                </a:tc>
                <a:extLst>
                  <a:ext uri="{0D108BD9-81ED-4DB2-BD59-A6C34878D82A}">
                    <a16:rowId xmlns:a16="http://schemas.microsoft.com/office/drawing/2014/main" val="3652298716"/>
                  </a:ext>
                </a:extLst>
              </a:tr>
              <a:tr h="0">
                <a:tc>
                  <a:txBody>
                    <a:bodyPr/>
                    <a:lstStyle/>
                    <a:p>
                      <a:pPr lvl="0" algn="ctr">
                        <a:buNone/>
                      </a:pPr>
                      <a:r>
                        <a:rPr lang="en-US" sz="2800" b="1" dirty="0">
                          <a:solidFill>
                            <a:schemeClr val="bg1"/>
                          </a:solidFill>
                        </a:rPr>
                        <a:t>In-Store Repairs at </a:t>
                      </a:r>
                      <a:r>
                        <a:rPr lang="en-US" sz="2800" b="1" err="1">
                          <a:solidFill>
                            <a:schemeClr val="bg1"/>
                          </a:solidFill>
                        </a:rPr>
                        <a:t>uBreakiFix</a:t>
                      </a:r>
                      <a:endParaRPr lang="en-US" sz="2800">
                        <a:solidFill>
                          <a:schemeClr val="bg1"/>
                        </a:solidFill>
                      </a:endParaRPr>
                    </a:p>
                  </a:txBody>
                  <a:tcPr anchor="ctr">
                    <a:lnL>
                      <a:noFill/>
                    </a:lnL>
                    <a:lnR>
                      <a:noFill/>
                    </a:lnR>
                    <a:lnT>
                      <a:noFill/>
                    </a:lnT>
                    <a:lnB>
                      <a:noFill/>
                    </a:lnB>
                    <a:noFill/>
                  </a:tcPr>
                </a:tc>
                <a:tc>
                  <a:txBody>
                    <a:bodyPr/>
                    <a:lstStyle/>
                    <a:p>
                      <a:pPr lvl="0" algn="ctr">
                        <a:buNone/>
                      </a:pPr>
                      <a:r>
                        <a:rPr lang="en-US" sz="3200" dirty="0">
                          <a:solidFill>
                            <a:schemeClr val="bg1"/>
                          </a:solidFill>
                        </a:rPr>
                        <a:t>❌</a:t>
                      </a:r>
                      <a:endParaRPr lang="en-US" dirty="0"/>
                    </a:p>
                  </a:txBody>
                  <a:tcPr anchor="ctr">
                    <a:lnL>
                      <a:noFill/>
                    </a:lnL>
                    <a:lnR>
                      <a:noFill/>
                    </a:lnR>
                    <a:lnT>
                      <a:noFill/>
                    </a:lnT>
                    <a:lnB>
                      <a:noFill/>
                    </a:lnB>
                    <a:noFill/>
                  </a:tcPr>
                </a:tc>
                <a:tc>
                  <a:txBody>
                    <a:bodyPr/>
                    <a:lstStyle/>
                    <a:p>
                      <a:pPr lvl="0" algn="ctr">
                        <a:buNone/>
                      </a:pPr>
                      <a:r>
                        <a:rPr lang="en-US" sz="3200" dirty="0">
                          <a:solidFill>
                            <a:schemeClr val="bg1"/>
                          </a:solidFill>
                        </a:rPr>
                        <a:t>✅</a:t>
                      </a:r>
                      <a:endParaRPr lang="en-US" dirty="0"/>
                    </a:p>
                  </a:txBody>
                  <a:tcPr anchor="ctr">
                    <a:lnL>
                      <a:noFill/>
                    </a:lnL>
                    <a:lnR>
                      <a:noFill/>
                    </a:lnR>
                    <a:lnT>
                      <a:noFill/>
                    </a:lnT>
                    <a:lnB>
                      <a:noFill/>
                    </a:lnB>
                    <a:noFill/>
                  </a:tcPr>
                </a:tc>
                <a:tc>
                  <a:txBody>
                    <a:bodyPr/>
                    <a:lstStyle/>
                    <a:p>
                      <a:pPr lvl="0" algn="ctr">
                        <a:buNone/>
                      </a:pPr>
                      <a:r>
                        <a:rPr lang="en-US" sz="3200" dirty="0">
                          <a:solidFill>
                            <a:schemeClr val="bg1"/>
                          </a:solidFill>
                        </a:rPr>
                        <a:t>✅</a:t>
                      </a:r>
                      <a:endParaRPr lang="en-US" dirty="0"/>
                    </a:p>
                  </a:txBody>
                  <a:tcPr anchor="ctr">
                    <a:lnL>
                      <a:noFill/>
                    </a:lnL>
                    <a:lnR>
                      <a:noFill/>
                    </a:lnR>
                    <a:lnT>
                      <a:noFill/>
                    </a:lnT>
                    <a:lnB>
                      <a:noFill/>
                    </a:lnB>
                    <a:noFill/>
                  </a:tcPr>
                </a:tc>
                <a:extLst>
                  <a:ext uri="{0D108BD9-81ED-4DB2-BD59-A6C34878D82A}">
                    <a16:rowId xmlns:a16="http://schemas.microsoft.com/office/drawing/2014/main" val="3845086100"/>
                  </a:ext>
                </a:extLst>
              </a:tr>
            </a:tbl>
          </a:graphicData>
        </a:graphic>
      </p:graphicFrame>
      <p:sp>
        <p:nvSpPr>
          <p:cNvPr id="21" name="Rounded Rectangle 32">
            <a:extLst>
              <a:ext uri="{FF2B5EF4-FFF2-40B4-BE49-F238E27FC236}">
                <a16:creationId xmlns:a16="http://schemas.microsoft.com/office/drawing/2014/main" id="{8A0B4F84-40D1-6B6D-5EA5-7B3C71D5F6D0}"/>
              </a:ext>
            </a:extLst>
          </p:cNvPr>
          <p:cNvSpPr/>
          <p:nvPr/>
        </p:nvSpPr>
        <p:spPr>
          <a:xfrm>
            <a:off x="7093670" y="1218477"/>
            <a:ext cx="1368602" cy="527164"/>
          </a:xfrm>
          <a:prstGeom prst="roundRect">
            <a:avLst/>
          </a:prstGeom>
          <a:solidFill>
            <a:srgbClr val="0052FE"/>
          </a:solidFill>
          <a:ln w="1270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b="1" dirty="0">
                <a:ea typeface="Calibri"/>
                <a:cs typeface="Calibri"/>
              </a:rPr>
              <a:t>Good</a:t>
            </a:r>
            <a:endParaRPr lang="en-US" sz="3200" dirty="0"/>
          </a:p>
        </p:txBody>
      </p:sp>
      <p:sp>
        <p:nvSpPr>
          <p:cNvPr id="23" name="Rounded Rectangle 32">
            <a:extLst>
              <a:ext uri="{FF2B5EF4-FFF2-40B4-BE49-F238E27FC236}">
                <a16:creationId xmlns:a16="http://schemas.microsoft.com/office/drawing/2014/main" id="{A933DD74-25AF-E612-01D4-2D88230CA4D8}"/>
              </a:ext>
            </a:extLst>
          </p:cNvPr>
          <p:cNvSpPr/>
          <p:nvPr/>
        </p:nvSpPr>
        <p:spPr>
          <a:xfrm>
            <a:off x="9883977" y="1219666"/>
            <a:ext cx="1368602" cy="527164"/>
          </a:xfrm>
          <a:prstGeom prst="roundRect">
            <a:avLst/>
          </a:prstGeom>
          <a:solidFill>
            <a:srgbClr val="0052FE"/>
          </a:solidFill>
          <a:ln w="1270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b="1">
                <a:ea typeface="Calibri"/>
                <a:cs typeface="Calibri"/>
              </a:rPr>
              <a:t>Better</a:t>
            </a:r>
            <a:endParaRPr lang="en-US" sz="3200"/>
          </a:p>
        </p:txBody>
      </p:sp>
      <p:sp>
        <p:nvSpPr>
          <p:cNvPr id="24" name="Rounded Rectangle 32">
            <a:extLst>
              <a:ext uri="{FF2B5EF4-FFF2-40B4-BE49-F238E27FC236}">
                <a16:creationId xmlns:a16="http://schemas.microsoft.com/office/drawing/2014/main" id="{FF051DD3-E96F-414A-C101-69DE20E3357E}"/>
              </a:ext>
            </a:extLst>
          </p:cNvPr>
          <p:cNvSpPr/>
          <p:nvPr/>
        </p:nvSpPr>
        <p:spPr>
          <a:xfrm>
            <a:off x="12581003" y="1230183"/>
            <a:ext cx="1368602" cy="527164"/>
          </a:xfrm>
          <a:prstGeom prst="roundRect">
            <a:avLst/>
          </a:prstGeom>
          <a:solidFill>
            <a:srgbClr val="0052FE"/>
          </a:solidFill>
          <a:ln w="1270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b="1">
                <a:ea typeface="Calibri"/>
                <a:cs typeface="Calibri"/>
              </a:rPr>
              <a:t>Best</a:t>
            </a:r>
            <a:endParaRPr lang="en-US" sz="3200"/>
          </a:p>
        </p:txBody>
      </p:sp>
    </p:spTree>
    <p:extLst>
      <p:ext uri="{BB962C8B-B14F-4D97-AF65-F5344CB8AC3E}">
        <p14:creationId xmlns:p14="http://schemas.microsoft.com/office/powerpoint/2010/main" val="492517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F243E"/>
        </a:solidFill>
        <a:effectLst/>
      </p:bgPr>
    </p:bg>
    <p:spTree>
      <p:nvGrpSpPr>
        <p:cNvPr id="1" name="">
          <a:extLst>
            <a:ext uri="{FF2B5EF4-FFF2-40B4-BE49-F238E27FC236}">
              <a16:creationId xmlns:a16="http://schemas.microsoft.com/office/drawing/2014/main" id="{2F057F39-DE27-F982-C467-9D6B60EE457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9B6DF80-1AF4-6A92-97CE-1AECEAC5FB0A}"/>
              </a:ext>
            </a:extLst>
          </p:cNvPr>
          <p:cNvSpPr/>
          <p:nvPr/>
        </p:nvSpPr>
        <p:spPr>
          <a:xfrm>
            <a:off x="1771346" y="1107081"/>
            <a:ext cx="6825310" cy="7662845"/>
          </a:xfrm>
          <a:prstGeom prst="rect">
            <a:avLst/>
          </a:prstGeom>
          <a:solidFill>
            <a:schemeClr val="bg1"/>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457200" indent="-457200">
              <a:buClr>
                <a:srgbClr val="C0504D"/>
              </a:buClr>
              <a:buFont typeface="Arial"/>
              <a:buChar char="•"/>
            </a:pPr>
            <a:endParaRPr lang="en-US" sz="2800" b="1">
              <a:solidFill>
                <a:schemeClr val="tx1"/>
              </a:solidFill>
              <a:ea typeface="+mn-lt"/>
              <a:cs typeface="+mn-lt"/>
            </a:endParaRPr>
          </a:p>
          <a:p>
            <a:pPr marL="457200" indent="-457200">
              <a:buClr>
                <a:srgbClr val="C0504D"/>
              </a:buClr>
              <a:buFont typeface="Arial"/>
              <a:buChar char="•"/>
            </a:pPr>
            <a:r>
              <a:rPr lang="en-US" sz="2800" b="1">
                <a:solidFill>
                  <a:schemeClr val="tx1"/>
                </a:solidFill>
                <a:ea typeface="+mn-lt"/>
                <a:cs typeface="+mn-lt"/>
              </a:rPr>
              <a:t>Tech-challenged customers</a:t>
            </a:r>
            <a:r>
              <a:rPr lang="en-US" sz="2800">
                <a:solidFill>
                  <a:schemeClr val="tx1"/>
                </a:solidFill>
                <a:ea typeface="+mn-lt"/>
                <a:cs typeface="+mn-lt"/>
              </a:rPr>
              <a:t> who frequently call for help with </a:t>
            </a:r>
            <a:r>
              <a:rPr lang="en-US" sz="2800" dirty="0">
                <a:solidFill>
                  <a:schemeClr val="tx1"/>
                </a:solidFill>
                <a:ea typeface="+mn-lt"/>
                <a:cs typeface="+mn-lt"/>
              </a:rPr>
              <a:t>tech issues</a:t>
            </a:r>
            <a:r>
              <a:rPr lang="en-US" sz="2800">
                <a:solidFill>
                  <a:schemeClr val="tx1"/>
                </a:solidFill>
                <a:ea typeface="+mn-lt"/>
                <a:cs typeface="+mn-lt"/>
              </a:rPr>
              <a:t>.</a:t>
            </a:r>
            <a:br>
              <a:rPr lang="en-US" sz="2800">
                <a:ea typeface="+mn-lt"/>
                <a:cs typeface="+mn-lt"/>
              </a:rPr>
            </a:br>
            <a:endParaRPr lang="en-US" sz="2400">
              <a:solidFill>
                <a:schemeClr val="tx1"/>
              </a:solidFill>
              <a:ea typeface="+mn-lt"/>
              <a:cs typeface="+mn-lt"/>
            </a:endParaRPr>
          </a:p>
          <a:p>
            <a:pPr marL="457200" indent="-457200">
              <a:buFont typeface="Arial"/>
              <a:buChar char="•"/>
            </a:pPr>
            <a:r>
              <a:rPr lang="en-US" sz="2800" b="1">
                <a:solidFill>
                  <a:schemeClr val="tx1"/>
                </a:solidFill>
                <a:ea typeface="+mn-lt"/>
                <a:cs typeface="+mn-lt"/>
              </a:rPr>
              <a:t>Busy households</a:t>
            </a:r>
            <a:r>
              <a:rPr lang="en-US" sz="2800">
                <a:solidFill>
                  <a:schemeClr val="tx1"/>
                </a:solidFill>
                <a:ea typeface="+mn-lt"/>
                <a:cs typeface="+mn-lt"/>
              </a:rPr>
              <a:t> that want to avoid unexpected service fees like</a:t>
            </a:r>
            <a:r>
              <a:rPr lang="en-US" sz="2800" dirty="0">
                <a:solidFill>
                  <a:schemeClr val="tx1"/>
                </a:solidFill>
                <a:latin typeface="Calibri"/>
                <a:ea typeface="+mn-lt"/>
                <a:cs typeface="Calibri"/>
              </a:rPr>
              <a:t> </a:t>
            </a:r>
            <a:r>
              <a:rPr lang="en-US" sz="2800" dirty="0">
                <a:solidFill>
                  <a:srgbClr val="333333"/>
                </a:solidFill>
                <a:latin typeface="Calibri"/>
                <a:ea typeface="+mn-lt"/>
                <a:cs typeface="Segoe UI"/>
              </a:rPr>
              <a:t>$80 truck roll fees for wire maintenance and troubleshooting service visits</a:t>
            </a:r>
            <a:r>
              <a:rPr lang="en-US" sz="2800">
                <a:solidFill>
                  <a:schemeClr val="tx1"/>
                </a:solidFill>
                <a:ea typeface="+mn-lt"/>
                <a:cs typeface="+mn-lt"/>
              </a:rPr>
              <a:t>.</a:t>
            </a:r>
            <a:br>
              <a:rPr lang="en-US" sz="2800">
                <a:ea typeface="+mn-lt"/>
                <a:cs typeface="+mn-lt"/>
              </a:rPr>
            </a:br>
            <a:endParaRPr lang="en-US" sz="2800">
              <a:solidFill>
                <a:schemeClr val="tx1"/>
              </a:solidFill>
              <a:ea typeface="+mn-lt"/>
              <a:cs typeface="+mn-lt"/>
            </a:endParaRPr>
          </a:p>
          <a:p>
            <a:pPr marL="457200" indent="-457200">
              <a:buFont typeface="Arial"/>
              <a:buChar char="•"/>
            </a:pPr>
            <a:r>
              <a:rPr lang="en-US" sz="2800" b="1">
                <a:solidFill>
                  <a:schemeClr val="tx1"/>
                </a:solidFill>
                <a:ea typeface="+mn-lt"/>
                <a:cs typeface="+mn-lt"/>
              </a:rPr>
              <a:t>Customers who value </a:t>
            </a:r>
            <a:r>
              <a:rPr lang="en-US" sz="2800" b="1" dirty="0">
                <a:solidFill>
                  <a:schemeClr val="tx1"/>
                </a:solidFill>
                <a:ea typeface="+mn-lt"/>
                <a:cs typeface="+mn-lt"/>
              </a:rPr>
              <a:t>premium </a:t>
            </a:r>
            <a:r>
              <a:rPr lang="en-US" sz="2800" b="1">
                <a:solidFill>
                  <a:schemeClr val="tx1"/>
                </a:solidFill>
                <a:ea typeface="+mn-lt"/>
                <a:cs typeface="+mn-lt"/>
              </a:rPr>
              <a:t>tech support</a:t>
            </a:r>
            <a:r>
              <a:rPr lang="en-US" sz="2800">
                <a:solidFill>
                  <a:schemeClr val="tx1"/>
                </a:solidFill>
                <a:ea typeface="+mn-lt"/>
                <a:cs typeface="+mn-lt"/>
              </a:rPr>
              <a:t> </a:t>
            </a:r>
            <a:r>
              <a:rPr lang="en-US" sz="2800" dirty="0">
                <a:solidFill>
                  <a:schemeClr val="tx1"/>
                </a:solidFill>
                <a:ea typeface="+mn-lt"/>
                <a:cs typeface="+mn-lt"/>
              </a:rPr>
              <a:t>for customer-owned devices </a:t>
            </a:r>
            <a:r>
              <a:rPr lang="en-US" sz="2800">
                <a:solidFill>
                  <a:schemeClr val="tx1"/>
                </a:solidFill>
                <a:ea typeface="+mn-lt"/>
                <a:cs typeface="+mn-lt"/>
              </a:rPr>
              <a:t>and want to speak with a </a:t>
            </a:r>
            <a:r>
              <a:rPr lang="en-US" sz="2800" dirty="0">
                <a:solidFill>
                  <a:schemeClr val="tx1"/>
                </a:solidFill>
                <a:ea typeface="+mn-lt"/>
                <a:cs typeface="+mn-lt"/>
              </a:rPr>
              <a:t>U.S.-based</a:t>
            </a:r>
            <a:r>
              <a:rPr lang="en-US" sz="2800">
                <a:solidFill>
                  <a:schemeClr val="tx1"/>
                </a:solidFill>
                <a:ea typeface="+mn-lt"/>
                <a:cs typeface="+mn-lt"/>
              </a:rPr>
              <a:t> </a:t>
            </a:r>
            <a:r>
              <a:rPr lang="en-US" sz="2800" dirty="0">
                <a:solidFill>
                  <a:schemeClr val="tx1"/>
                </a:solidFill>
                <a:ea typeface="+mn-lt"/>
                <a:cs typeface="+mn-lt"/>
              </a:rPr>
              <a:t>to resolve </a:t>
            </a:r>
            <a:r>
              <a:rPr lang="en-US" sz="2800">
                <a:solidFill>
                  <a:schemeClr val="tx1"/>
                </a:solidFill>
                <a:ea typeface="+mn-lt"/>
                <a:cs typeface="+mn-lt"/>
              </a:rPr>
              <a:t>issues.</a:t>
            </a:r>
            <a:br>
              <a:rPr lang="en-US" sz="2800">
                <a:ea typeface="+mn-lt"/>
                <a:cs typeface="+mn-lt"/>
              </a:rPr>
            </a:br>
            <a:endParaRPr lang="en-US" sz="2800">
              <a:solidFill>
                <a:schemeClr val="tx1"/>
              </a:solidFill>
              <a:ea typeface="+mn-lt"/>
              <a:cs typeface="+mn-lt"/>
            </a:endParaRPr>
          </a:p>
          <a:p>
            <a:pPr marL="457200" indent="-457200">
              <a:buFont typeface="Arial"/>
              <a:buChar char="•"/>
            </a:pPr>
            <a:r>
              <a:rPr lang="en-US" sz="2800" b="1">
                <a:solidFill>
                  <a:schemeClr val="tx1"/>
                </a:solidFill>
                <a:ea typeface="+mn-lt"/>
                <a:cs typeface="+mn-lt"/>
              </a:rPr>
              <a:t>Anyone moving or upgrading service</a:t>
            </a:r>
            <a:r>
              <a:rPr lang="en-US" sz="2800">
                <a:solidFill>
                  <a:schemeClr val="tx1"/>
                </a:solidFill>
                <a:ea typeface="+mn-lt"/>
                <a:cs typeface="+mn-lt"/>
              </a:rPr>
              <a:t>—a perfect time to offer added </a:t>
            </a:r>
            <a:r>
              <a:rPr lang="en-US" sz="2800" dirty="0">
                <a:solidFill>
                  <a:schemeClr val="tx1"/>
                </a:solidFill>
                <a:ea typeface="+mn-lt"/>
                <a:cs typeface="+mn-lt"/>
              </a:rPr>
              <a:t>tech</a:t>
            </a:r>
            <a:r>
              <a:rPr lang="en-US" sz="2800">
                <a:solidFill>
                  <a:schemeClr val="tx1"/>
                </a:solidFill>
                <a:ea typeface="+mn-lt"/>
                <a:cs typeface="+mn-lt"/>
              </a:rPr>
              <a:t> support</a:t>
            </a:r>
            <a:r>
              <a:rPr lang="en-US" sz="2400">
                <a:solidFill>
                  <a:schemeClr val="tx1"/>
                </a:solidFill>
                <a:ea typeface="+mn-lt"/>
                <a:cs typeface="+mn-lt"/>
              </a:rPr>
              <a:t>.</a:t>
            </a:r>
          </a:p>
        </p:txBody>
      </p:sp>
      <p:sp>
        <p:nvSpPr>
          <p:cNvPr id="2" name="Rounded Rectangle 5">
            <a:extLst>
              <a:ext uri="{FF2B5EF4-FFF2-40B4-BE49-F238E27FC236}">
                <a16:creationId xmlns:a16="http://schemas.microsoft.com/office/drawing/2014/main" id="{2C23F2F4-6F2B-1F6D-DE67-FBDAAE2D5F7E}"/>
              </a:ext>
            </a:extLst>
          </p:cNvPr>
          <p:cNvSpPr/>
          <p:nvPr/>
        </p:nvSpPr>
        <p:spPr>
          <a:xfrm>
            <a:off x="2586517" y="345314"/>
            <a:ext cx="5195044" cy="1460382"/>
          </a:xfrm>
          <a:prstGeom prst="roundRect">
            <a:avLst>
              <a:gd name="adj" fmla="val 50000"/>
            </a:avLst>
          </a:prstGeom>
          <a:solidFill>
            <a:schemeClr val="accent6">
              <a:lumMod val="75000"/>
            </a:schemeClr>
          </a:solidFill>
          <a:ln w="28575">
            <a:solidFill>
              <a:schemeClr val="bg1"/>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3600" b="1">
                <a:solidFill>
                  <a:schemeClr val="bg1"/>
                </a:solidFill>
                <a:latin typeface="Arial Rounded MT Bold"/>
              </a:rPr>
              <a:t>Ideal Customers for Total Care</a:t>
            </a:r>
          </a:p>
        </p:txBody>
      </p:sp>
      <p:sp>
        <p:nvSpPr>
          <p:cNvPr id="11" name="Rectangle 10">
            <a:extLst>
              <a:ext uri="{FF2B5EF4-FFF2-40B4-BE49-F238E27FC236}">
                <a16:creationId xmlns:a16="http://schemas.microsoft.com/office/drawing/2014/main" id="{055BA393-1828-BB8D-6015-3DE4F204D83A}"/>
              </a:ext>
            </a:extLst>
          </p:cNvPr>
          <p:cNvSpPr/>
          <p:nvPr/>
        </p:nvSpPr>
        <p:spPr>
          <a:xfrm>
            <a:off x="8868067" y="1107080"/>
            <a:ext cx="7222543" cy="7662845"/>
          </a:xfrm>
          <a:prstGeom prst="rect">
            <a:avLst/>
          </a:prstGeom>
          <a:solidFill>
            <a:schemeClr val="bg1"/>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457200" indent="-457200">
              <a:buClr>
                <a:srgbClr val="C0504D"/>
              </a:buClr>
              <a:buFont typeface="Arial"/>
              <a:buChar char="•"/>
            </a:pPr>
            <a:r>
              <a:rPr lang="en-US" sz="2800" b="1">
                <a:solidFill>
                  <a:schemeClr val="tx1"/>
                </a:solidFill>
                <a:ea typeface="+mn-lt"/>
                <a:cs typeface="+mn-lt"/>
              </a:rPr>
              <a:t>TV Service Not Working</a:t>
            </a:r>
            <a:r>
              <a:rPr lang="en-US" sz="2800">
                <a:solidFill>
                  <a:schemeClr val="tx1"/>
                </a:solidFill>
                <a:ea typeface="+mn-lt"/>
                <a:cs typeface="+mn-lt"/>
              </a:rPr>
              <a:t>: A customer calls Optimum, is prioritized in the call queue. A tech is dispatched, if needed. </a:t>
            </a:r>
            <a:r>
              <a:rPr lang="en-US" sz="2800" b="1">
                <a:solidFill>
                  <a:schemeClr val="tx1"/>
                </a:solidFill>
                <a:ea typeface="+mn-lt"/>
                <a:cs typeface="+mn-lt"/>
              </a:rPr>
              <a:t> </a:t>
            </a:r>
            <a:br>
              <a:rPr lang="en-US" sz="2800" b="1">
                <a:ea typeface="+mn-lt"/>
                <a:cs typeface="+mn-lt"/>
              </a:rPr>
            </a:br>
            <a:endParaRPr lang="en-US">
              <a:solidFill>
                <a:schemeClr val="tx1"/>
              </a:solidFill>
              <a:ea typeface="+mn-lt"/>
              <a:cs typeface="+mn-lt"/>
            </a:endParaRPr>
          </a:p>
          <a:p>
            <a:pPr marL="457200" indent="-457200">
              <a:buClr>
                <a:srgbClr val="C0504D"/>
              </a:buClr>
              <a:buFont typeface="Arial"/>
              <a:buChar char="•"/>
            </a:pPr>
            <a:r>
              <a:rPr lang="en-US" sz="2800" b="1">
                <a:solidFill>
                  <a:schemeClr val="tx1"/>
                </a:solidFill>
                <a:ea typeface="+mn-lt"/>
                <a:cs typeface="+mn-lt"/>
              </a:rPr>
              <a:t>Slow Computer</a:t>
            </a:r>
            <a:r>
              <a:rPr lang="en-US" sz="2800">
                <a:solidFill>
                  <a:schemeClr val="tx1"/>
                </a:solidFill>
                <a:ea typeface="+mn-lt"/>
                <a:cs typeface="+mn-lt"/>
              </a:rPr>
              <a:t>: Customer contacts Optimum. An Asurion tech expert remotes into the computer. Resolves the issue.</a:t>
            </a:r>
            <a:br>
              <a:rPr lang="en-US" sz="2800">
                <a:ea typeface="+mn-lt"/>
                <a:cs typeface="+mn-lt"/>
              </a:rPr>
            </a:br>
            <a:endParaRPr lang="en-US">
              <a:solidFill>
                <a:schemeClr val="tx1"/>
              </a:solidFill>
              <a:ea typeface="+mn-lt"/>
              <a:cs typeface="+mn-lt"/>
            </a:endParaRPr>
          </a:p>
          <a:p>
            <a:pPr marL="457200" indent="-457200">
              <a:buFont typeface="Arial"/>
              <a:buChar char="•"/>
            </a:pPr>
            <a:r>
              <a:rPr lang="en-US" sz="2800" b="1">
                <a:solidFill>
                  <a:schemeClr val="tx1"/>
                </a:solidFill>
                <a:ea typeface="+mn-lt"/>
                <a:cs typeface="+mn-lt"/>
              </a:rPr>
              <a:t>iPad Won’t Connect to </a:t>
            </a:r>
            <a:r>
              <a:rPr lang="en-US" sz="2800" b="1" err="1">
                <a:solidFill>
                  <a:schemeClr val="tx1"/>
                </a:solidFill>
                <a:ea typeface="+mn-lt"/>
                <a:cs typeface="+mn-lt"/>
              </a:rPr>
              <a:t>WiFi</a:t>
            </a:r>
            <a:r>
              <a:rPr lang="en-US" sz="2800">
                <a:solidFill>
                  <a:schemeClr val="tx1"/>
                </a:solidFill>
                <a:ea typeface="+mn-lt"/>
                <a:cs typeface="+mn-lt"/>
              </a:rPr>
              <a:t>: Customer calls Optimum, is routed to support, and issue is quickly diagnosed and fixed. </a:t>
            </a:r>
            <a:br>
              <a:rPr lang="en-US" sz="2800">
                <a:ea typeface="+mn-lt"/>
                <a:cs typeface="+mn-lt"/>
              </a:rPr>
            </a:br>
            <a:endParaRPr lang="en-US">
              <a:solidFill>
                <a:schemeClr val="tx1"/>
              </a:solidFill>
              <a:ea typeface="+mn-lt"/>
              <a:cs typeface="+mn-lt"/>
            </a:endParaRPr>
          </a:p>
          <a:p>
            <a:pPr marL="457200" indent="-457200">
              <a:buFont typeface="Arial"/>
              <a:buChar char="•"/>
            </a:pPr>
            <a:r>
              <a:rPr lang="en-US" sz="2800" b="1">
                <a:solidFill>
                  <a:schemeClr val="tx1"/>
                </a:solidFill>
                <a:ea typeface="+mn-lt"/>
                <a:cs typeface="+mn-lt"/>
              </a:rPr>
              <a:t>Trouble Setting Up Printer</a:t>
            </a:r>
            <a:r>
              <a:rPr lang="en-US" sz="2800">
                <a:solidFill>
                  <a:schemeClr val="tx1"/>
                </a:solidFill>
                <a:ea typeface="+mn-lt"/>
                <a:cs typeface="+mn-lt"/>
              </a:rPr>
              <a:t>: Customer chats with agent through Asurion app. Gets </a:t>
            </a:r>
            <a:r>
              <a:rPr lang="en-US" sz="2800" b="1">
                <a:solidFill>
                  <a:schemeClr val="tx1"/>
                </a:solidFill>
                <a:ea typeface="+mn-lt"/>
                <a:cs typeface="+mn-lt"/>
              </a:rPr>
              <a:t>step-by-step guidance</a:t>
            </a:r>
            <a:r>
              <a:rPr lang="en-US" sz="2800">
                <a:solidFill>
                  <a:schemeClr val="tx1"/>
                </a:solidFill>
                <a:ea typeface="+mn-lt"/>
                <a:cs typeface="+mn-lt"/>
              </a:rPr>
              <a:t> to complete setup.</a:t>
            </a:r>
            <a:endParaRPr lang="en-US">
              <a:solidFill>
                <a:schemeClr val="tx1"/>
              </a:solidFill>
              <a:ea typeface="+mn-lt"/>
              <a:cs typeface="+mn-lt"/>
            </a:endParaRPr>
          </a:p>
        </p:txBody>
      </p:sp>
      <p:sp>
        <p:nvSpPr>
          <p:cNvPr id="12" name="Rounded Rectangle 5">
            <a:extLst>
              <a:ext uri="{FF2B5EF4-FFF2-40B4-BE49-F238E27FC236}">
                <a16:creationId xmlns:a16="http://schemas.microsoft.com/office/drawing/2014/main" id="{85F7A1EC-2C4C-DB08-10FD-AEBF7558A57E}"/>
              </a:ext>
            </a:extLst>
          </p:cNvPr>
          <p:cNvSpPr/>
          <p:nvPr/>
        </p:nvSpPr>
        <p:spPr>
          <a:xfrm>
            <a:off x="9881853" y="345313"/>
            <a:ext cx="5195044" cy="1460382"/>
          </a:xfrm>
          <a:prstGeom prst="roundRect">
            <a:avLst>
              <a:gd name="adj" fmla="val 50000"/>
            </a:avLst>
          </a:prstGeom>
          <a:solidFill>
            <a:schemeClr val="accent6">
              <a:lumMod val="75000"/>
            </a:schemeClr>
          </a:solidFill>
          <a:ln w="28575">
            <a:solidFill>
              <a:schemeClr val="bg1"/>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3600" b="1">
                <a:solidFill>
                  <a:schemeClr val="bg1"/>
                </a:solidFill>
                <a:latin typeface="Arial Rounded MT Bold"/>
              </a:rPr>
              <a:t>Common Use Cases for Total Care</a:t>
            </a:r>
            <a:endParaRPr lang="en-US">
              <a:solidFill>
                <a:schemeClr val="bg1"/>
              </a:solidFill>
            </a:endParaRPr>
          </a:p>
        </p:txBody>
      </p:sp>
      <p:sp>
        <p:nvSpPr>
          <p:cNvPr id="14" name="Rectangle: Rounded Corners 13">
            <a:extLst>
              <a:ext uri="{FF2B5EF4-FFF2-40B4-BE49-F238E27FC236}">
                <a16:creationId xmlns:a16="http://schemas.microsoft.com/office/drawing/2014/main" id="{C1881F0B-B376-B781-513B-B91B5527BDD7}"/>
              </a:ext>
            </a:extLst>
          </p:cNvPr>
          <p:cNvSpPr/>
          <p:nvPr/>
        </p:nvSpPr>
        <p:spPr>
          <a:xfrm rot="16200000">
            <a:off x="-2950914" y="4325953"/>
            <a:ext cx="7628721" cy="1264327"/>
          </a:xfrm>
          <a:prstGeom prst="roundRect">
            <a:avLst/>
          </a:prstGeom>
          <a:solidFill>
            <a:srgbClr val="003CB4"/>
          </a:solidFill>
          <a:ln w="28575">
            <a:solidFill>
              <a:srgbClr val="FF6E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b="1">
                <a:ea typeface="Calibri"/>
                <a:cs typeface="Calibri"/>
              </a:rPr>
              <a:t>TOTAL CARE ($15/</a:t>
            </a:r>
            <a:r>
              <a:rPr lang="en-US" sz="6000" b="1" err="1">
                <a:ea typeface="Calibri"/>
                <a:cs typeface="Calibri"/>
              </a:rPr>
              <a:t>mo</a:t>
            </a:r>
            <a:r>
              <a:rPr lang="en-US" sz="6000" b="1">
                <a:ea typeface="Calibri"/>
                <a:cs typeface="Calibri"/>
              </a:rPr>
              <a:t>)</a:t>
            </a:r>
          </a:p>
        </p:txBody>
      </p:sp>
    </p:spTree>
    <p:extLst>
      <p:ext uri="{BB962C8B-B14F-4D97-AF65-F5344CB8AC3E}">
        <p14:creationId xmlns:p14="http://schemas.microsoft.com/office/powerpoint/2010/main" val="44904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F243E"/>
        </a:solidFill>
        <a:effectLst/>
      </p:bgPr>
    </p:bg>
    <p:spTree>
      <p:nvGrpSpPr>
        <p:cNvPr id="1" name="">
          <a:extLst>
            <a:ext uri="{FF2B5EF4-FFF2-40B4-BE49-F238E27FC236}">
              <a16:creationId xmlns:a16="http://schemas.microsoft.com/office/drawing/2014/main" id="{AD4B7653-B2CE-54F6-4223-5336C13456B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C2AAE03-7E36-BF5B-9E02-A7A67F98AD34}"/>
              </a:ext>
            </a:extLst>
          </p:cNvPr>
          <p:cNvSpPr/>
          <p:nvPr/>
        </p:nvSpPr>
        <p:spPr>
          <a:xfrm>
            <a:off x="1771346" y="1107081"/>
            <a:ext cx="6825310" cy="7662845"/>
          </a:xfrm>
          <a:prstGeom prst="rect">
            <a:avLst/>
          </a:prstGeom>
          <a:solidFill>
            <a:schemeClr val="bg1"/>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457200" indent="-457200">
              <a:buClr>
                <a:srgbClr val="C0504D"/>
              </a:buClr>
              <a:buFont typeface="Arial"/>
              <a:buChar char="•"/>
            </a:pPr>
            <a:endParaRPr lang="en-US" sz="2800" b="1">
              <a:solidFill>
                <a:schemeClr val="tx1"/>
              </a:solidFill>
              <a:ea typeface="+mn-lt"/>
              <a:cs typeface="+mn-lt"/>
            </a:endParaRPr>
          </a:p>
          <a:p>
            <a:pPr marL="457200" indent="-457200">
              <a:buClr>
                <a:srgbClr val="C0504D"/>
              </a:buClr>
              <a:buFont typeface="Arial,Sans-Serif"/>
              <a:buChar char="•"/>
            </a:pPr>
            <a:r>
              <a:rPr lang="en-US" sz="2800" b="1">
                <a:solidFill>
                  <a:schemeClr val="tx1"/>
                </a:solidFill>
                <a:ea typeface="+mn-lt"/>
                <a:cs typeface="+mn-lt"/>
              </a:rPr>
              <a:t>Families with kids</a:t>
            </a:r>
            <a:r>
              <a:rPr lang="en-US" sz="2800">
                <a:solidFill>
                  <a:schemeClr val="tx1"/>
                </a:solidFill>
                <a:ea typeface="+mn-lt"/>
                <a:cs typeface="+mn-lt"/>
              </a:rPr>
              <a:t> who frequently use tablets, </a:t>
            </a:r>
            <a:r>
              <a:rPr lang="en-US" sz="2800" dirty="0">
                <a:solidFill>
                  <a:schemeClr val="tx1"/>
                </a:solidFill>
                <a:ea typeface="+mn-lt"/>
                <a:cs typeface="+mn-lt"/>
              </a:rPr>
              <a:t>handheld </a:t>
            </a:r>
            <a:r>
              <a:rPr lang="en-US" sz="2800">
                <a:solidFill>
                  <a:schemeClr val="tx1"/>
                </a:solidFill>
                <a:ea typeface="+mn-lt"/>
                <a:cs typeface="+mn-lt"/>
              </a:rPr>
              <a:t>gaming systems, and </a:t>
            </a:r>
            <a:r>
              <a:rPr lang="en-US" sz="2800" dirty="0">
                <a:solidFill>
                  <a:schemeClr val="tx1"/>
                </a:solidFill>
                <a:ea typeface="+mn-lt"/>
                <a:cs typeface="+mn-lt"/>
              </a:rPr>
              <a:t>more</a:t>
            </a:r>
            <a:r>
              <a:rPr lang="en-US" sz="2800">
                <a:solidFill>
                  <a:schemeClr val="tx1"/>
                </a:solidFill>
                <a:ea typeface="+mn-lt"/>
                <a:cs typeface="+mn-lt"/>
              </a:rPr>
              <a:t>!</a:t>
            </a:r>
            <a:br>
              <a:rPr lang="en-US" sz="2800">
                <a:solidFill>
                  <a:schemeClr val="tx1"/>
                </a:solidFill>
                <a:ea typeface="+mn-lt"/>
                <a:cs typeface="+mn-lt"/>
              </a:rPr>
            </a:br>
            <a:endParaRPr lang="en-US" sz="2800">
              <a:solidFill>
                <a:schemeClr val="tx1"/>
              </a:solidFill>
              <a:ea typeface="+mn-lt"/>
              <a:cs typeface="+mn-lt"/>
            </a:endParaRPr>
          </a:p>
          <a:p>
            <a:pPr marL="457200" indent="-457200">
              <a:buFont typeface="Arial,Sans-Serif"/>
              <a:buChar char="•"/>
            </a:pPr>
            <a:r>
              <a:rPr lang="en-US" sz="2800" b="1">
                <a:solidFill>
                  <a:schemeClr val="tx1"/>
                </a:solidFill>
                <a:ea typeface="+mn-lt"/>
                <a:cs typeface="+mn-lt"/>
              </a:rPr>
              <a:t>Tech-savvy households</a:t>
            </a:r>
            <a:r>
              <a:rPr lang="en-US" sz="2800">
                <a:solidFill>
                  <a:schemeClr val="tx1"/>
                </a:solidFill>
                <a:ea typeface="+mn-lt"/>
                <a:cs typeface="+mn-lt"/>
              </a:rPr>
              <a:t> with multiple streaming devices, sound systems, and </a:t>
            </a:r>
            <a:r>
              <a:rPr lang="en-US" sz="2800" dirty="0">
                <a:solidFill>
                  <a:schemeClr val="tx1"/>
                </a:solidFill>
                <a:ea typeface="+mn-lt"/>
                <a:cs typeface="+mn-lt"/>
              </a:rPr>
              <a:t>more!</a:t>
            </a:r>
            <a:br>
              <a:rPr lang="en-US" sz="2800">
                <a:solidFill>
                  <a:schemeClr val="tx1"/>
                </a:solidFill>
                <a:ea typeface="+mn-lt"/>
                <a:cs typeface="+mn-lt"/>
              </a:rPr>
            </a:br>
            <a:endParaRPr lang="en-US"/>
          </a:p>
          <a:p>
            <a:pPr marL="457200" indent="-457200">
              <a:buClr>
                <a:srgbClr val="C0504D"/>
              </a:buClr>
              <a:buFont typeface="Arial"/>
              <a:buChar char="•"/>
            </a:pPr>
            <a:r>
              <a:rPr lang="en-US" sz="2800" b="1">
                <a:solidFill>
                  <a:schemeClr val="tx1"/>
                </a:solidFill>
                <a:ea typeface="+mn-lt"/>
                <a:cs typeface="+mn-lt"/>
              </a:rPr>
              <a:t>Value-conscious customers</a:t>
            </a:r>
            <a:r>
              <a:rPr lang="en-US" sz="2800">
                <a:solidFill>
                  <a:schemeClr val="tx1"/>
                </a:solidFill>
                <a:ea typeface="+mn-lt"/>
                <a:cs typeface="+mn-lt"/>
              </a:rPr>
              <a:t> who want to avoid expensive repairs or replacements.</a:t>
            </a:r>
            <a:br>
              <a:rPr lang="en-US" sz="2800" dirty="0">
                <a:ea typeface="+mn-lt"/>
                <a:cs typeface="+mn-lt"/>
              </a:rPr>
            </a:br>
            <a:endParaRPr lang="en-US">
              <a:solidFill>
                <a:schemeClr val="tx1"/>
              </a:solidFill>
              <a:ea typeface="+mn-lt"/>
              <a:cs typeface="+mn-lt"/>
            </a:endParaRPr>
          </a:p>
          <a:p>
            <a:pPr marL="457200" indent="-457200">
              <a:buClr>
                <a:srgbClr val="C0504D"/>
              </a:buClr>
              <a:buFont typeface="Arial"/>
              <a:buChar char="•"/>
            </a:pPr>
            <a:r>
              <a:rPr lang="en-US" sz="2800" b="1">
                <a:solidFill>
                  <a:schemeClr val="tx1"/>
                </a:solidFill>
                <a:ea typeface="+mn-lt"/>
                <a:cs typeface="+mn-lt"/>
              </a:rPr>
              <a:t>Shoppers upgrading or adding new entertainment devices</a:t>
            </a:r>
            <a:r>
              <a:rPr lang="en-US" sz="2800">
                <a:solidFill>
                  <a:schemeClr val="tx1"/>
                </a:solidFill>
                <a:ea typeface="+mn-lt"/>
                <a:cs typeface="+mn-lt"/>
              </a:rPr>
              <a:t>—great add-on at point of sale.</a:t>
            </a:r>
            <a:endParaRPr lang="en-US">
              <a:solidFill>
                <a:schemeClr val="tx1"/>
              </a:solidFill>
              <a:ea typeface="+mn-lt"/>
              <a:cs typeface="+mn-lt"/>
            </a:endParaRPr>
          </a:p>
          <a:p>
            <a:pPr marL="457200" indent="-457200">
              <a:buClr>
                <a:srgbClr val="C0504D"/>
              </a:buClr>
              <a:buFont typeface="Arial"/>
              <a:buChar char="•"/>
            </a:pPr>
            <a:endParaRPr lang="en-US" sz="2800">
              <a:solidFill>
                <a:schemeClr val="tx1"/>
              </a:solidFill>
              <a:ea typeface="+mn-lt"/>
              <a:cs typeface="+mn-lt"/>
            </a:endParaRPr>
          </a:p>
        </p:txBody>
      </p:sp>
      <p:sp>
        <p:nvSpPr>
          <p:cNvPr id="2" name="Rounded Rectangle 5">
            <a:extLst>
              <a:ext uri="{FF2B5EF4-FFF2-40B4-BE49-F238E27FC236}">
                <a16:creationId xmlns:a16="http://schemas.microsoft.com/office/drawing/2014/main" id="{165D6B59-3301-9B8B-F456-07D455675A48}"/>
              </a:ext>
            </a:extLst>
          </p:cNvPr>
          <p:cNvSpPr/>
          <p:nvPr/>
        </p:nvSpPr>
        <p:spPr>
          <a:xfrm>
            <a:off x="2586517" y="345314"/>
            <a:ext cx="5195044" cy="1460382"/>
          </a:xfrm>
          <a:prstGeom prst="roundRect">
            <a:avLst>
              <a:gd name="adj" fmla="val 50000"/>
            </a:avLst>
          </a:prstGeom>
          <a:solidFill>
            <a:schemeClr val="accent6">
              <a:lumMod val="75000"/>
            </a:schemeClr>
          </a:solidFill>
          <a:ln w="28575">
            <a:solidFill>
              <a:schemeClr val="bg1"/>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3600" b="1">
                <a:solidFill>
                  <a:schemeClr val="bg1"/>
                </a:solidFill>
                <a:latin typeface="Arial Rounded MT Bold"/>
              </a:rPr>
              <a:t>Ideal Customers for Total Care PLUS</a:t>
            </a:r>
          </a:p>
        </p:txBody>
      </p:sp>
      <p:sp>
        <p:nvSpPr>
          <p:cNvPr id="11" name="Rectangle 10">
            <a:extLst>
              <a:ext uri="{FF2B5EF4-FFF2-40B4-BE49-F238E27FC236}">
                <a16:creationId xmlns:a16="http://schemas.microsoft.com/office/drawing/2014/main" id="{12E0E246-0310-5E5C-CDDD-7800016DA590}"/>
              </a:ext>
            </a:extLst>
          </p:cNvPr>
          <p:cNvSpPr/>
          <p:nvPr/>
        </p:nvSpPr>
        <p:spPr>
          <a:xfrm>
            <a:off x="8868067" y="1107080"/>
            <a:ext cx="7222543" cy="7662845"/>
          </a:xfrm>
          <a:prstGeom prst="rect">
            <a:avLst/>
          </a:prstGeom>
          <a:solidFill>
            <a:schemeClr val="bg1"/>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b"/>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457200" indent="-457200">
              <a:buClr>
                <a:srgbClr val="C0504D"/>
              </a:buClr>
              <a:buFont typeface="Arial"/>
              <a:buChar char="•"/>
            </a:pPr>
            <a:r>
              <a:rPr lang="en-US" sz="2800" b="1">
                <a:solidFill>
                  <a:schemeClr val="tx1"/>
                </a:solidFill>
                <a:ea typeface="+mn-lt"/>
                <a:cs typeface="+mn-lt"/>
              </a:rPr>
              <a:t>Cracked Tablet Screen</a:t>
            </a:r>
            <a:r>
              <a:rPr lang="en-US" sz="2800">
                <a:solidFill>
                  <a:schemeClr val="tx1"/>
                </a:solidFill>
                <a:ea typeface="+mn-lt"/>
                <a:cs typeface="+mn-lt"/>
              </a:rPr>
              <a:t>: A child drops a tablet. </a:t>
            </a:r>
            <a:r>
              <a:rPr lang="en-US" sz="2800" dirty="0">
                <a:solidFill>
                  <a:schemeClr val="tx1"/>
                </a:solidFill>
                <a:ea typeface="+mn-lt"/>
                <a:cs typeface="+mn-lt"/>
              </a:rPr>
              <a:t>Customer's tablet may be eligible for repair </a:t>
            </a:r>
            <a:r>
              <a:rPr lang="en-US" sz="2800">
                <a:solidFill>
                  <a:schemeClr val="tx1"/>
                </a:solidFill>
                <a:ea typeface="+mn-lt"/>
                <a:cs typeface="+mn-lt"/>
              </a:rPr>
              <a:t>at one of 700+ </a:t>
            </a:r>
            <a:r>
              <a:rPr lang="en-US" sz="2800" err="1">
                <a:solidFill>
                  <a:schemeClr val="tx1"/>
                </a:solidFill>
                <a:ea typeface="+mn-lt"/>
                <a:cs typeface="+mn-lt"/>
              </a:rPr>
              <a:t>UBreakiFix</a:t>
            </a:r>
            <a:r>
              <a:rPr lang="en-US" sz="2800">
                <a:solidFill>
                  <a:schemeClr val="tx1"/>
                </a:solidFill>
                <a:ea typeface="+mn-lt"/>
                <a:cs typeface="+mn-lt"/>
              </a:rPr>
              <a:t> stores nationwide.</a:t>
            </a:r>
            <a:br>
              <a:rPr lang="en-US" sz="2800" dirty="0">
                <a:ea typeface="+mn-lt"/>
                <a:cs typeface="+mn-lt"/>
              </a:rPr>
            </a:br>
            <a:endParaRPr lang="en-US">
              <a:solidFill>
                <a:schemeClr val="tx1"/>
              </a:solidFill>
              <a:ea typeface="+mn-lt"/>
              <a:cs typeface="+mn-lt"/>
            </a:endParaRPr>
          </a:p>
          <a:p>
            <a:pPr marL="457200" indent="-457200">
              <a:buFont typeface="Arial"/>
              <a:buChar char="•"/>
            </a:pPr>
            <a:r>
              <a:rPr lang="en-US" sz="2800" b="1">
                <a:solidFill>
                  <a:schemeClr val="tx1"/>
                </a:solidFill>
                <a:ea typeface="+mn-lt"/>
                <a:cs typeface="+mn-lt"/>
              </a:rPr>
              <a:t>Gaming Console Malfunction</a:t>
            </a:r>
            <a:r>
              <a:rPr lang="en-US" sz="2800">
                <a:solidFill>
                  <a:schemeClr val="tx1"/>
                </a:solidFill>
                <a:ea typeface="+mn-lt"/>
                <a:cs typeface="+mn-lt"/>
              </a:rPr>
              <a:t>: A gaming system stops working due to hardware issue. It's covered </a:t>
            </a:r>
            <a:r>
              <a:rPr lang="en-US" sz="2800" dirty="0">
                <a:solidFill>
                  <a:schemeClr val="tx1"/>
                </a:solidFill>
                <a:ea typeface="+mn-lt"/>
                <a:cs typeface="+mn-lt"/>
              </a:rPr>
              <a:t>for repair</a:t>
            </a:r>
            <a:r>
              <a:rPr lang="en-US" sz="2800">
                <a:solidFill>
                  <a:schemeClr val="tx1"/>
                </a:solidFill>
                <a:ea typeface="+mn-lt"/>
                <a:cs typeface="+mn-lt"/>
              </a:rPr>
              <a:t>, replacement</a:t>
            </a:r>
            <a:r>
              <a:rPr lang="en-US" sz="2800" dirty="0">
                <a:solidFill>
                  <a:schemeClr val="tx1"/>
                </a:solidFill>
                <a:ea typeface="+mn-lt"/>
                <a:cs typeface="+mn-lt"/>
              </a:rPr>
              <a:t>, or reimbursement</a:t>
            </a:r>
            <a:r>
              <a:rPr lang="en-US" sz="2800">
                <a:solidFill>
                  <a:schemeClr val="tx1"/>
                </a:solidFill>
                <a:ea typeface="+mn-lt"/>
                <a:cs typeface="+mn-lt"/>
              </a:rPr>
              <a:t>.</a:t>
            </a:r>
            <a:br>
              <a:rPr lang="en-US" sz="2800" dirty="0">
                <a:ea typeface="+mn-lt"/>
                <a:cs typeface="+mn-lt"/>
              </a:rPr>
            </a:br>
            <a:endParaRPr lang="en-US">
              <a:solidFill>
                <a:schemeClr val="tx1"/>
              </a:solidFill>
              <a:ea typeface="+mn-lt"/>
              <a:cs typeface="+mn-lt"/>
            </a:endParaRPr>
          </a:p>
          <a:p>
            <a:pPr marL="457200" indent="-457200">
              <a:buFont typeface="Arial"/>
              <a:buChar char="•"/>
            </a:pPr>
            <a:r>
              <a:rPr lang="en-US" sz="2800" b="1">
                <a:solidFill>
                  <a:schemeClr val="tx1"/>
                </a:solidFill>
                <a:ea typeface="+mn-lt"/>
                <a:cs typeface="+mn-lt"/>
              </a:rPr>
              <a:t>Smart TV Troubleshooting</a:t>
            </a:r>
            <a:r>
              <a:rPr lang="en-US" sz="2800">
                <a:solidFill>
                  <a:schemeClr val="tx1"/>
                </a:solidFill>
                <a:ea typeface="+mn-lt"/>
                <a:cs typeface="+mn-lt"/>
              </a:rPr>
              <a:t>: Customer can’t get their new smart TV to connect. They call Asurion and get help with setup and </a:t>
            </a:r>
            <a:r>
              <a:rPr lang="en-US" sz="2800" err="1">
                <a:solidFill>
                  <a:schemeClr val="tx1"/>
                </a:solidFill>
                <a:ea typeface="+mn-lt"/>
                <a:cs typeface="+mn-lt"/>
              </a:rPr>
              <a:t>WiFi</a:t>
            </a:r>
            <a:r>
              <a:rPr lang="en-US" sz="2800">
                <a:solidFill>
                  <a:schemeClr val="tx1"/>
                </a:solidFill>
                <a:ea typeface="+mn-lt"/>
                <a:cs typeface="+mn-lt"/>
              </a:rPr>
              <a:t>.</a:t>
            </a:r>
            <a:br>
              <a:rPr lang="en-US" sz="2800" dirty="0">
                <a:ea typeface="+mn-lt"/>
                <a:cs typeface="+mn-lt"/>
              </a:rPr>
            </a:br>
            <a:endParaRPr lang="en-US">
              <a:solidFill>
                <a:schemeClr val="tx1"/>
              </a:solidFill>
              <a:ea typeface="+mn-lt"/>
              <a:cs typeface="+mn-lt"/>
            </a:endParaRPr>
          </a:p>
          <a:p>
            <a:pPr marL="457200" indent="-457200">
              <a:buFont typeface="Arial"/>
              <a:buChar char="•"/>
            </a:pPr>
            <a:r>
              <a:rPr lang="en-US" sz="2800" b="1">
                <a:solidFill>
                  <a:schemeClr val="tx1"/>
                </a:solidFill>
                <a:ea typeface="+mn-lt"/>
                <a:cs typeface="+mn-lt"/>
              </a:rPr>
              <a:t>New Smart Doorbell Installation</a:t>
            </a:r>
            <a:r>
              <a:rPr lang="en-US" sz="2800">
                <a:solidFill>
                  <a:schemeClr val="tx1"/>
                </a:solidFill>
                <a:ea typeface="+mn-lt"/>
                <a:cs typeface="+mn-lt"/>
              </a:rPr>
              <a:t>: Customer uses their </a:t>
            </a:r>
            <a:r>
              <a:rPr lang="en-US" sz="2800" b="1">
                <a:solidFill>
                  <a:schemeClr val="tx1"/>
                </a:solidFill>
                <a:ea typeface="+mn-lt"/>
                <a:cs typeface="+mn-lt"/>
              </a:rPr>
              <a:t>1 </a:t>
            </a:r>
            <a:r>
              <a:rPr lang="en-US" sz="2800" b="1" dirty="0">
                <a:solidFill>
                  <a:schemeClr val="tx1"/>
                </a:solidFill>
                <a:ea typeface="+mn-lt"/>
                <a:cs typeface="+mn-lt"/>
              </a:rPr>
              <a:t>low-cost</a:t>
            </a:r>
            <a:r>
              <a:rPr lang="en-US" sz="2800" b="1">
                <a:solidFill>
                  <a:schemeClr val="tx1"/>
                </a:solidFill>
                <a:ea typeface="+mn-lt"/>
                <a:cs typeface="+mn-lt"/>
              </a:rPr>
              <a:t> smart home install</a:t>
            </a:r>
            <a:r>
              <a:rPr lang="en-US" sz="2800">
                <a:solidFill>
                  <a:schemeClr val="tx1"/>
                </a:solidFill>
                <a:ea typeface="+mn-lt"/>
                <a:cs typeface="+mn-lt"/>
              </a:rPr>
              <a:t> for professional setup—easy and affordable.</a:t>
            </a:r>
            <a:endParaRPr lang="en-US">
              <a:solidFill>
                <a:schemeClr val="tx1"/>
              </a:solidFill>
              <a:ea typeface="+mn-lt"/>
              <a:cs typeface="+mn-lt"/>
            </a:endParaRPr>
          </a:p>
          <a:p>
            <a:pPr marL="457200" indent="-457200">
              <a:buClr>
                <a:srgbClr val="C0504D"/>
              </a:buClr>
              <a:buFont typeface="Arial"/>
              <a:buChar char="•"/>
            </a:pPr>
            <a:endParaRPr lang="en-US" sz="2800" b="1">
              <a:solidFill>
                <a:schemeClr val="tx1"/>
              </a:solidFill>
              <a:ea typeface="+mn-lt"/>
              <a:cs typeface="+mn-lt"/>
            </a:endParaRPr>
          </a:p>
        </p:txBody>
      </p:sp>
      <p:sp>
        <p:nvSpPr>
          <p:cNvPr id="14" name="Rectangle: Rounded Corners 13">
            <a:extLst>
              <a:ext uri="{FF2B5EF4-FFF2-40B4-BE49-F238E27FC236}">
                <a16:creationId xmlns:a16="http://schemas.microsoft.com/office/drawing/2014/main" id="{62930F0F-1A3A-ECE2-49C1-85AA86E4B0EA}"/>
              </a:ext>
            </a:extLst>
          </p:cNvPr>
          <p:cNvSpPr/>
          <p:nvPr/>
        </p:nvSpPr>
        <p:spPr>
          <a:xfrm rot="16200000">
            <a:off x="-2950914" y="4325953"/>
            <a:ext cx="7628721" cy="1264327"/>
          </a:xfrm>
          <a:prstGeom prst="roundRect">
            <a:avLst/>
          </a:prstGeom>
          <a:solidFill>
            <a:srgbClr val="003CB4"/>
          </a:solidFill>
          <a:ln w="28575">
            <a:solidFill>
              <a:srgbClr val="FF6E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ea typeface="Calibri"/>
                <a:cs typeface="Calibri"/>
              </a:rPr>
              <a:t>TOTAL CARE PLUS ($20/</a:t>
            </a:r>
            <a:r>
              <a:rPr lang="en-US" sz="4800" b="1" err="1">
                <a:ea typeface="Calibri"/>
                <a:cs typeface="Calibri"/>
              </a:rPr>
              <a:t>mo</a:t>
            </a:r>
            <a:r>
              <a:rPr lang="en-US" sz="4800" b="1">
                <a:ea typeface="Calibri"/>
                <a:cs typeface="Calibri"/>
              </a:rPr>
              <a:t>)</a:t>
            </a:r>
          </a:p>
        </p:txBody>
      </p:sp>
      <p:sp>
        <p:nvSpPr>
          <p:cNvPr id="3" name="Rounded Rectangle 5">
            <a:extLst>
              <a:ext uri="{FF2B5EF4-FFF2-40B4-BE49-F238E27FC236}">
                <a16:creationId xmlns:a16="http://schemas.microsoft.com/office/drawing/2014/main" id="{723D67EE-B29E-7C12-94EA-1F0992244732}"/>
              </a:ext>
            </a:extLst>
          </p:cNvPr>
          <p:cNvSpPr/>
          <p:nvPr/>
        </p:nvSpPr>
        <p:spPr>
          <a:xfrm>
            <a:off x="9881853" y="345313"/>
            <a:ext cx="5195044" cy="1460382"/>
          </a:xfrm>
          <a:prstGeom prst="roundRect">
            <a:avLst>
              <a:gd name="adj" fmla="val 50000"/>
            </a:avLst>
          </a:prstGeom>
          <a:solidFill>
            <a:schemeClr val="accent6">
              <a:lumMod val="75000"/>
            </a:schemeClr>
          </a:solidFill>
          <a:ln w="28575">
            <a:solidFill>
              <a:schemeClr val="bg1"/>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3600" b="1">
                <a:solidFill>
                  <a:schemeClr val="bg1"/>
                </a:solidFill>
                <a:latin typeface="Arial Rounded MT Bold"/>
              </a:rPr>
              <a:t>Common Use Cases for Total Care PLUS</a:t>
            </a:r>
            <a:endParaRPr lang="en-US">
              <a:solidFill>
                <a:schemeClr val="bg1"/>
              </a:solidFill>
            </a:endParaRPr>
          </a:p>
        </p:txBody>
      </p:sp>
    </p:spTree>
    <p:extLst>
      <p:ext uri="{BB962C8B-B14F-4D97-AF65-F5344CB8AC3E}">
        <p14:creationId xmlns:p14="http://schemas.microsoft.com/office/powerpoint/2010/main" val="371847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BC0AF7-2B6F-2457-AE8E-84E0AF1B1A9F}"/>
            </a:ext>
          </a:extLst>
        </p:cNvPr>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67AF9D5B-A2F6-9A52-4A94-BFC6D3B41DE8}"/>
              </a:ext>
            </a:extLst>
          </p:cNvPr>
          <p:cNvSpPr/>
          <p:nvPr/>
        </p:nvSpPr>
        <p:spPr>
          <a:xfrm>
            <a:off x="4077056" y="307787"/>
            <a:ext cx="7628721" cy="1264327"/>
          </a:xfrm>
          <a:prstGeom prst="roundRect">
            <a:avLst/>
          </a:prstGeom>
          <a:solidFill>
            <a:srgbClr val="002060"/>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ea typeface="Calibri"/>
                <a:cs typeface="Calibri"/>
              </a:rPr>
              <a:t>TOTAL CARE PLUS ($20/mo)</a:t>
            </a:r>
          </a:p>
        </p:txBody>
      </p:sp>
      <p:pic>
        <p:nvPicPr>
          <p:cNvPr id="5" name="Graphic 3">
            <a:extLst>
              <a:ext uri="{FF2B5EF4-FFF2-40B4-BE49-F238E27FC236}">
                <a16:creationId xmlns:a16="http://schemas.microsoft.com/office/drawing/2014/main" id="{B038F340-3C54-D8CB-B933-4BB915C9EB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27627" y="5302655"/>
            <a:ext cx="1545653" cy="2508083"/>
          </a:xfrm>
          <a:prstGeom prst="rect">
            <a:avLst/>
          </a:prstGeom>
        </p:spPr>
      </p:pic>
      <p:sp>
        <p:nvSpPr>
          <p:cNvPr id="6" name="Text Placeholder 3">
            <a:extLst>
              <a:ext uri="{FF2B5EF4-FFF2-40B4-BE49-F238E27FC236}">
                <a16:creationId xmlns:a16="http://schemas.microsoft.com/office/drawing/2014/main" id="{EB8FE706-E90E-10D4-5DC4-8F9D52DC2924}"/>
              </a:ext>
            </a:extLst>
          </p:cNvPr>
          <p:cNvSpPr txBox="1">
            <a:spLocks/>
          </p:cNvSpPr>
          <p:nvPr/>
        </p:nvSpPr>
        <p:spPr>
          <a:xfrm>
            <a:off x="2505469" y="8075208"/>
            <a:ext cx="3506100" cy="794064"/>
          </a:xfrm>
          <a:prstGeom prst="rect">
            <a:avLst/>
          </a:prstGeom>
        </p:spPr>
        <p:txBody>
          <a:bodyPr wrap="square" lIns="0" tIns="45720" rIns="91440" bIns="45720" anchor="t">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defRPr/>
            </a:pPr>
            <a:r>
              <a:rPr kumimoji="0" lang="en-US" sz="2400" b="1" i="0" u="none" strike="noStrike" kern="1200" cap="none" spc="0" normalizeH="0" baseline="0" noProof="0">
                <a:ln>
                  <a:noFill/>
                </a:ln>
                <a:solidFill>
                  <a:srgbClr val="000000"/>
                </a:solidFill>
                <a:effectLst/>
                <a:uLnTx/>
                <a:uFillTx/>
                <a:latin typeface="Calibri"/>
                <a:ea typeface="Calibri"/>
                <a:cs typeface="Calibri"/>
              </a:rPr>
              <a:t>Home theater system (subwoofers </a:t>
            </a:r>
            <a:r>
              <a:rPr lang="en-US" sz="2400" b="1">
                <a:solidFill>
                  <a:srgbClr val="000000"/>
                </a:solidFill>
                <a:latin typeface="Calibri"/>
                <a:ea typeface="Calibri"/>
                <a:cs typeface="Calibri"/>
              </a:rPr>
              <a:t>+ </a:t>
            </a:r>
            <a:r>
              <a:rPr kumimoji="0" lang="en-US" sz="2400" b="1" i="0" u="none" strike="noStrike" kern="1200" cap="none" spc="0" normalizeH="0" baseline="0" noProof="0">
                <a:ln>
                  <a:noFill/>
                </a:ln>
                <a:solidFill>
                  <a:srgbClr val="000000"/>
                </a:solidFill>
                <a:effectLst/>
                <a:uLnTx/>
                <a:uFillTx/>
                <a:latin typeface="Calibri"/>
                <a:ea typeface="Calibri"/>
                <a:cs typeface="Calibri"/>
              </a:rPr>
              <a:t>sound bars)</a:t>
            </a:r>
          </a:p>
        </p:txBody>
      </p:sp>
      <p:pic>
        <p:nvPicPr>
          <p:cNvPr id="7" name="Graphic 6">
            <a:extLst>
              <a:ext uri="{FF2B5EF4-FFF2-40B4-BE49-F238E27FC236}">
                <a16:creationId xmlns:a16="http://schemas.microsoft.com/office/drawing/2014/main" id="{03258D7C-4117-4CEB-B195-B33C5CFC136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98634" y="2802890"/>
            <a:ext cx="2630404" cy="1249816"/>
          </a:xfrm>
          <a:prstGeom prst="rect">
            <a:avLst/>
          </a:prstGeom>
        </p:spPr>
      </p:pic>
      <p:sp>
        <p:nvSpPr>
          <p:cNvPr id="8" name="Text Placeholder 3">
            <a:extLst>
              <a:ext uri="{FF2B5EF4-FFF2-40B4-BE49-F238E27FC236}">
                <a16:creationId xmlns:a16="http://schemas.microsoft.com/office/drawing/2014/main" id="{35B85560-34E0-DA18-40F6-6D1DF59C0580}"/>
              </a:ext>
            </a:extLst>
          </p:cNvPr>
          <p:cNvSpPr txBox="1">
            <a:spLocks/>
          </p:cNvSpPr>
          <p:nvPr/>
        </p:nvSpPr>
        <p:spPr>
          <a:xfrm>
            <a:off x="4558370" y="4171260"/>
            <a:ext cx="2393169" cy="794064"/>
          </a:xfrm>
          <a:prstGeom prst="rect">
            <a:avLst/>
          </a:prstGeom>
        </p:spPr>
        <p:txBody>
          <a:bodyPr wrap="square" lIns="0">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0000"/>
                </a:solidFill>
                <a:effectLst/>
                <a:uLnTx/>
                <a:uFillTx/>
                <a:latin typeface="Calibri"/>
                <a:ea typeface="Calibri"/>
                <a:cs typeface="Calibri"/>
              </a:rPr>
              <a:t>portable gaming devices</a:t>
            </a:r>
          </a:p>
        </p:txBody>
      </p:sp>
      <p:sp>
        <p:nvSpPr>
          <p:cNvPr id="10" name="Text Placeholder 3">
            <a:extLst>
              <a:ext uri="{FF2B5EF4-FFF2-40B4-BE49-F238E27FC236}">
                <a16:creationId xmlns:a16="http://schemas.microsoft.com/office/drawing/2014/main" id="{B67D123D-18B3-D874-B3EF-99EDEF9DA989}"/>
              </a:ext>
            </a:extLst>
          </p:cNvPr>
          <p:cNvSpPr txBox="1">
            <a:spLocks/>
          </p:cNvSpPr>
          <p:nvPr/>
        </p:nvSpPr>
        <p:spPr>
          <a:xfrm>
            <a:off x="7420637" y="4549350"/>
            <a:ext cx="3455003" cy="794064"/>
          </a:xfrm>
          <a:prstGeom prst="rect">
            <a:avLst/>
          </a:prstGeom>
        </p:spPr>
        <p:txBody>
          <a:bodyPr wrap="square" lIns="0" tIns="45720" rIns="91440" bIns="45720" anchor="t">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defRPr/>
            </a:pPr>
            <a:r>
              <a:rPr kumimoji="0" lang="en-US" sz="2400" b="1" i="0" u="none" strike="noStrike" kern="1200" cap="none" spc="0" normalizeH="0" baseline="0" noProof="0" dirty="0">
                <a:ln>
                  <a:noFill/>
                </a:ln>
                <a:solidFill>
                  <a:srgbClr val="000000"/>
                </a:solidFill>
                <a:effectLst/>
                <a:uLnTx/>
                <a:uFillTx/>
                <a:latin typeface="Calibri"/>
                <a:ea typeface="Calibri"/>
                <a:cs typeface="Calibri"/>
              </a:rPr>
              <a:t>TVs</a:t>
            </a:r>
            <a:br>
              <a:rPr kumimoji="0" lang="en-US" sz="2400" b="1" i="0" u="none" strike="noStrike" kern="1200" cap="none" spc="0" normalizeH="0" baseline="0" noProof="0" dirty="0">
                <a:ln>
                  <a:noFill/>
                </a:ln>
                <a:solidFill>
                  <a:srgbClr val="000000"/>
                </a:solidFill>
                <a:effectLst/>
                <a:uLnTx/>
                <a:uFillTx/>
                <a:latin typeface="Calibri"/>
                <a:ea typeface="Calibri"/>
                <a:cs typeface="Calibri"/>
              </a:rPr>
            </a:br>
            <a:r>
              <a:rPr kumimoji="0" lang="en-US" sz="2400" b="1" i="0" u="none" strike="noStrike" kern="1200" cap="none" spc="0" normalizeH="0" baseline="0" noProof="0" dirty="0">
                <a:ln>
                  <a:noFill/>
                </a:ln>
                <a:solidFill>
                  <a:srgbClr val="000000"/>
                </a:solidFill>
                <a:effectLst/>
                <a:uLnTx/>
                <a:uFillTx/>
                <a:latin typeface="Calibri"/>
                <a:ea typeface="Calibri"/>
                <a:cs typeface="Calibri"/>
              </a:rPr>
              <a:t>OLED, </a:t>
            </a:r>
            <a:r>
              <a:rPr lang="en-US" sz="2400" b="1" dirty="0">
                <a:solidFill>
                  <a:srgbClr val="000000"/>
                </a:solidFill>
                <a:latin typeface="Calibri"/>
                <a:ea typeface="Calibri"/>
                <a:cs typeface="Calibri"/>
              </a:rPr>
              <a:t>LED, LCD, Plasma</a:t>
            </a:r>
            <a:endParaRPr lang="en-US" sz="2400" b="1" i="0" u="none" strike="noStrike" kern="1200" cap="none" spc="0" normalizeH="0" baseline="0" noProof="0" dirty="0">
              <a:ln>
                <a:noFill/>
              </a:ln>
              <a:solidFill>
                <a:srgbClr val="000000"/>
              </a:solidFill>
              <a:effectLst/>
              <a:uLnTx/>
              <a:uFillTx/>
              <a:latin typeface="Calibri"/>
              <a:ea typeface="Calibri"/>
              <a:cs typeface="Calibri"/>
            </a:endParaRPr>
          </a:p>
        </p:txBody>
      </p:sp>
      <p:sp>
        <p:nvSpPr>
          <p:cNvPr id="12" name="Text Placeholder 3">
            <a:extLst>
              <a:ext uri="{FF2B5EF4-FFF2-40B4-BE49-F238E27FC236}">
                <a16:creationId xmlns:a16="http://schemas.microsoft.com/office/drawing/2014/main" id="{5542739A-CCE6-4FAD-02A2-6215CAF4666C}"/>
              </a:ext>
            </a:extLst>
          </p:cNvPr>
          <p:cNvSpPr txBox="1">
            <a:spLocks/>
          </p:cNvSpPr>
          <p:nvPr/>
        </p:nvSpPr>
        <p:spPr>
          <a:xfrm>
            <a:off x="13403131" y="7316188"/>
            <a:ext cx="2500117" cy="443198"/>
          </a:xfrm>
          <a:prstGeom prst="rect">
            <a:avLst/>
          </a:prstGeom>
        </p:spPr>
        <p:txBody>
          <a:bodyPr wrap="square" lIns="0">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0000"/>
                </a:solidFill>
                <a:effectLst/>
                <a:uLnTx/>
                <a:uFillTx/>
                <a:latin typeface="Calibri"/>
                <a:ea typeface="Calibri"/>
                <a:cs typeface="Calibri"/>
              </a:rPr>
              <a:t>gaming systems</a:t>
            </a:r>
          </a:p>
        </p:txBody>
      </p:sp>
      <p:pic>
        <p:nvPicPr>
          <p:cNvPr id="15" name="Graphic 14">
            <a:extLst>
              <a:ext uri="{FF2B5EF4-FFF2-40B4-BE49-F238E27FC236}">
                <a16:creationId xmlns:a16="http://schemas.microsoft.com/office/drawing/2014/main" id="{163577D2-6E61-8975-2085-244CEBCCE7E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54492" y="2854391"/>
            <a:ext cx="2187336" cy="992963"/>
          </a:xfrm>
          <a:prstGeom prst="rect">
            <a:avLst/>
          </a:prstGeom>
        </p:spPr>
      </p:pic>
      <p:sp>
        <p:nvSpPr>
          <p:cNvPr id="16" name="Text Placeholder 3">
            <a:extLst>
              <a:ext uri="{FF2B5EF4-FFF2-40B4-BE49-F238E27FC236}">
                <a16:creationId xmlns:a16="http://schemas.microsoft.com/office/drawing/2014/main" id="{4CFB76E8-FB2D-FE2B-048B-D47F4F9272A1}"/>
              </a:ext>
            </a:extLst>
          </p:cNvPr>
          <p:cNvSpPr txBox="1">
            <a:spLocks/>
          </p:cNvSpPr>
          <p:nvPr/>
        </p:nvSpPr>
        <p:spPr>
          <a:xfrm>
            <a:off x="983702" y="3916612"/>
            <a:ext cx="2406767" cy="794064"/>
          </a:xfrm>
          <a:prstGeom prst="rect">
            <a:avLst/>
          </a:prstGeom>
        </p:spPr>
        <p:txBody>
          <a:bodyPr wrap="square" lIns="0" tIns="45720" rIns="91440" bIns="45720" anchor="t">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000000"/>
                </a:solidFill>
                <a:effectLst/>
                <a:uLnTx/>
                <a:uFillTx/>
                <a:latin typeface="Calibri"/>
                <a:ea typeface="Calibri"/>
                <a:cs typeface="Calibri"/>
              </a:rPr>
              <a:t>DVD and </a:t>
            </a:r>
            <a:r>
              <a:rPr lang="en-US" sz="2400" b="1" dirty="0">
                <a:solidFill>
                  <a:srgbClr val="000000"/>
                </a:solidFill>
                <a:latin typeface="Calibri"/>
                <a:ea typeface="Calibri"/>
                <a:cs typeface="Calibri"/>
              </a:rPr>
              <a:t>Blu-ray</a:t>
            </a:r>
            <a:r>
              <a:rPr kumimoji="0" lang="en-US" sz="2400" b="1" i="0" u="none" strike="noStrike" kern="1200" cap="none" spc="0" normalizeH="0" baseline="0" noProof="0" dirty="0">
                <a:ln>
                  <a:noFill/>
                </a:ln>
                <a:solidFill>
                  <a:srgbClr val="000000"/>
                </a:solidFill>
                <a:effectLst/>
                <a:uLnTx/>
                <a:uFillTx/>
                <a:latin typeface="Calibri"/>
                <a:ea typeface="Calibri"/>
                <a:cs typeface="Calibri"/>
              </a:rPr>
              <a:t> players</a:t>
            </a:r>
          </a:p>
        </p:txBody>
      </p:sp>
      <p:pic>
        <p:nvPicPr>
          <p:cNvPr id="17" name="Graphic 16">
            <a:extLst>
              <a:ext uri="{FF2B5EF4-FFF2-40B4-BE49-F238E27FC236}">
                <a16:creationId xmlns:a16="http://schemas.microsoft.com/office/drawing/2014/main" id="{FD38E9F0-4E54-2D22-9776-8542920C6D1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256418" y="2971294"/>
            <a:ext cx="1774825" cy="1428750"/>
          </a:xfrm>
          <a:prstGeom prst="rect">
            <a:avLst/>
          </a:prstGeom>
        </p:spPr>
      </p:pic>
      <p:sp>
        <p:nvSpPr>
          <p:cNvPr id="19" name="Text Placeholder 3">
            <a:extLst>
              <a:ext uri="{FF2B5EF4-FFF2-40B4-BE49-F238E27FC236}">
                <a16:creationId xmlns:a16="http://schemas.microsoft.com/office/drawing/2014/main" id="{86EF3952-4DF1-50CC-203F-49950BEA2EDA}"/>
              </a:ext>
            </a:extLst>
          </p:cNvPr>
          <p:cNvSpPr txBox="1">
            <a:spLocks/>
          </p:cNvSpPr>
          <p:nvPr/>
        </p:nvSpPr>
        <p:spPr>
          <a:xfrm>
            <a:off x="10985034" y="7793705"/>
            <a:ext cx="1977747" cy="794064"/>
          </a:xfrm>
          <a:prstGeom prst="rect">
            <a:avLst/>
          </a:prstGeom>
        </p:spPr>
        <p:txBody>
          <a:bodyPr wrap="square" lIns="0">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0000"/>
                </a:solidFill>
                <a:effectLst/>
                <a:uLnTx/>
                <a:uFillTx/>
                <a:latin typeface="Calibri"/>
                <a:ea typeface="Calibri"/>
                <a:cs typeface="Calibri"/>
              </a:rPr>
              <a:t>premium headphones</a:t>
            </a:r>
          </a:p>
        </p:txBody>
      </p:sp>
      <p:sp>
        <p:nvSpPr>
          <p:cNvPr id="20" name="Text Placeholder 3">
            <a:extLst>
              <a:ext uri="{FF2B5EF4-FFF2-40B4-BE49-F238E27FC236}">
                <a16:creationId xmlns:a16="http://schemas.microsoft.com/office/drawing/2014/main" id="{D164D219-42AF-559F-1A99-6F70C456B64D}"/>
              </a:ext>
            </a:extLst>
          </p:cNvPr>
          <p:cNvSpPr txBox="1">
            <a:spLocks/>
          </p:cNvSpPr>
          <p:nvPr/>
        </p:nvSpPr>
        <p:spPr>
          <a:xfrm>
            <a:off x="11037224" y="4367496"/>
            <a:ext cx="2538312" cy="443198"/>
          </a:xfrm>
          <a:prstGeom prst="rect">
            <a:avLst/>
          </a:prstGeom>
        </p:spPr>
        <p:txBody>
          <a:bodyPr wrap="square" lIns="0">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0000"/>
                </a:solidFill>
                <a:effectLst/>
                <a:uLnTx/>
                <a:uFillTx/>
                <a:latin typeface="Calibri"/>
                <a:ea typeface="Calibri"/>
                <a:cs typeface="Calibri"/>
              </a:rPr>
              <a:t>smart speakers</a:t>
            </a:r>
          </a:p>
        </p:txBody>
      </p:sp>
      <p:sp>
        <p:nvSpPr>
          <p:cNvPr id="21" name="Text Placeholder 3">
            <a:extLst>
              <a:ext uri="{FF2B5EF4-FFF2-40B4-BE49-F238E27FC236}">
                <a16:creationId xmlns:a16="http://schemas.microsoft.com/office/drawing/2014/main" id="{E6E34B17-56F1-9777-3118-D8D11F135BE2}"/>
              </a:ext>
            </a:extLst>
          </p:cNvPr>
          <p:cNvSpPr txBox="1">
            <a:spLocks/>
          </p:cNvSpPr>
          <p:nvPr/>
        </p:nvSpPr>
        <p:spPr>
          <a:xfrm>
            <a:off x="13529675" y="4385648"/>
            <a:ext cx="2309139" cy="794064"/>
          </a:xfrm>
          <a:prstGeom prst="rect">
            <a:avLst/>
          </a:prstGeom>
        </p:spPr>
        <p:txBody>
          <a:bodyPr wrap="square" lIns="0">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0000"/>
                </a:solidFill>
                <a:effectLst/>
                <a:uLnTx/>
                <a:uFillTx/>
                <a:latin typeface="Calibri"/>
                <a:ea typeface="Calibri"/>
                <a:cs typeface="Calibri"/>
              </a:rPr>
              <a:t>streaming devices</a:t>
            </a:r>
          </a:p>
        </p:txBody>
      </p:sp>
      <p:sp>
        <p:nvSpPr>
          <p:cNvPr id="22" name="Text Placeholder 3">
            <a:extLst>
              <a:ext uri="{FF2B5EF4-FFF2-40B4-BE49-F238E27FC236}">
                <a16:creationId xmlns:a16="http://schemas.microsoft.com/office/drawing/2014/main" id="{6A1E194C-C5D3-3DE7-EF5B-9FCA55B17D95}"/>
              </a:ext>
            </a:extLst>
          </p:cNvPr>
          <p:cNvSpPr txBox="1">
            <a:spLocks/>
          </p:cNvSpPr>
          <p:nvPr/>
        </p:nvSpPr>
        <p:spPr>
          <a:xfrm>
            <a:off x="5900053" y="7598835"/>
            <a:ext cx="1766763" cy="794064"/>
          </a:xfrm>
          <a:prstGeom prst="rect">
            <a:avLst/>
          </a:prstGeom>
        </p:spPr>
        <p:txBody>
          <a:bodyPr wrap="square" lIns="0">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err="1">
                <a:ln>
                  <a:noFill/>
                </a:ln>
                <a:solidFill>
                  <a:srgbClr val="000000"/>
                </a:solidFill>
                <a:effectLst/>
                <a:uLnTx/>
                <a:uFillTx/>
                <a:latin typeface="Calibri"/>
                <a:ea typeface="Calibri"/>
                <a:cs typeface="Calibri"/>
              </a:rPr>
              <a:t>WiFi</a:t>
            </a:r>
            <a:r>
              <a:rPr kumimoji="0" lang="en-US" sz="2400" b="1" i="0" u="none" strike="noStrike" kern="1200" cap="none" spc="0" normalizeH="0" baseline="0" noProof="0">
                <a:ln>
                  <a:noFill/>
                </a:ln>
                <a:solidFill>
                  <a:srgbClr val="000000"/>
                </a:solidFill>
                <a:effectLst/>
                <a:uLnTx/>
                <a:uFillTx/>
                <a:latin typeface="Calibri"/>
                <a:ea typeface="Calibri"/>
                <a:cs typeface="Calibri"/>
              </a:rPr>
              <a:t> extenders</a:t>
            </a:r>
          </a:p>
        </p:txBody>
      </p:sp>
      <p:sp>
        <p:nvSpPr>
          <p:cNvPr id="23" name="Text Placeholder 3">
            <a:extLst>
              <a:ext uri="{FF2B5EF4-FFF2-40B4-BE49-F238E27FC236}">
                <a16:creationId xmlns:a16="http://schemas.microsoft.com/office/drawing/2014/main" id="{2773B86D-4A05-97AB-D747-3F72BDB3C525}"/>
              </a:ext>
            </a:extLst>
          </p:cNvPr>
          <p:cNvSpPr txBox="1">
            <a:spLocks/>
          </p:cNvSpPr>
          <p:nvPr/>
        </p:nvSpPr>
        <p:spPr>
          <a:xfrm>
            <a:off x="7944382" y="7600926"/>
            <a:ext cx="2538312" cy="794064"/>
          </a:xfrm>
          <a:prstGeom prst="rect">
            <a:avLst/>
          </a:prstGeom>
        </p:spPr>
        <p:txBody>
          <a:bodyPr wrap="square" lIns="0">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0000"/>
                </a:solidFill>
                <a:effectLst/>
                <a:uLnTx/>
                <a:uFillTx/>
                <a:latin typeface="Calibri"/>
                <a:ea typeface="Calibri"/>
                <a:cs typeface="Calibri"/>
              </a:rPr>
              <a:t>modems and routers</a:t>
            </a:r>
          </a:p>
        </p:txBody>
      </p:sp>
      <p:pic>
        <p:nvPicPr>
          <p:cNvPr id="24" name="Graphic 23">
            <a:extLst>
              <a:ext uri="{FF2B5EF4-FFF2-40B4-BE49-F238E27FC236}">
                <a16:creationId xmlns:a16="http://schemas.microsoft.com/office/drawing/2014/main" id="{D9AEEE6E-6A67-093C-7BF3-847F653EEF2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4488" y="1883888"/>
            <a:ext cx="912637" cy="2365285"/>
          </a:xfrm>
          <a:prstGeom prst="rect">
            <a:avLst/>
          </a:prstGeom>
        </p:spPr>
      </p:pic>
      <p:pic>
        <p:nvPicPr>
          <p:cNvPr id="25" name="Graphic 24">
            <a:extLst>
              <a:ext uri="{FF2B5EF4-FFF2-40B4-BE49-F238E27FC236}">
                <a16:creationId xmlns:a16="http://schemas.microsoft.com/office/drawing/2014/main" id="{4CD24AE1-A450-2E39-7B30-CA16DF116FC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919313" y="5549873"/>
            <a:ext cx="1914095" cy="1996144"/>
          </a:xfrm>
          <a:prstGeom prst="rect">
            <a:avLst/>
          </a:prstGeom>
        </p:spPr>
      </p:pic>
      <p:pic>
        <p:nvPicPr>
          <p:cNvPr id="26" name="Graphic 25">
            <a:extLst>
              <a:ext uri="{FF2B5EF4-FFF2-40B4-BE49-F238E27FC236}">
                <a16:creationId xmlns:a16="http://schemas.microsoft.com/office/drawing/2014/main" id="{3FED4622-FB9E-5564-2615-4CDE0601820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886259" y="5867949"/>
            <a:ext cx="1774825" cy="1355725"/>
          </a:xfrm>
          <a:prstGeom prst="rect">
            <a:avLst/>
          </a:prstGeom>
        </p:spPr>
      </p:pic>
      <p:pic>
        <p:nvPicPr>
          <p:cNvPr id="27" name="Graphic 26">
            <a:extLst>
              <a:ext uri="{FF2B5EF4-FFF2-40B4-BE49-F238E27FC236}">
                <a16:creationId xmlns:a16="http://schemas.microsoft.com/office/drawing/2014/main" id="{F46E04F9-3F41-EA6D-2597-6DEFC7FD36FC}"/>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322666" y="5875588"/>
            <a:ext cx="1774825" cy="1416050"/>
          </a:xfrm>
          <a:prstGeom prst="rect">
            <a:avLst/>
          </a:prstGeom>
        </p:spPr>
      </p:pic>
      <p:pic>
        <p:nvPicPr>
          <p:cNvPr id="29" name="Graphic 29">
            <a:extLst>
              <a:ext uri="{FF2B5EF4-FFF2-40B4-BE49-F238E27FC236}">
                <a16:creationId xmlns:a16="http://schemas.microsoft.com/office/drawing/2014/main" id="{C389FB6D-8705-1A6A-1247-8085F9BE2D02}"/>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1085049" y="2377056"/>
            <a:ext cx="2302487" cy="1732660"/>
          </a:xfrm>
          <a:prstGeom prst="rect">
            <a:avLst/>
          </a:prstGeom>
        </p:spPr>
      </p:pic>
      <p:sp>
        <p:nvSpPr>
          <p:cNvPr id="30" name="Text Placeholder 3">
            <a:extLst>
              <a:ext uri="{FF2B5EF4-FFF2-40B4-BE49-F238E27FC236}">
                <a16:creationId xmlns:a16="http://schemas.microsoft.com/office/drawing/2014/main" id="{CA4B5F8E-C5A6-8866-A7C3-1C47CE24CD07}"/>
              </a:ext>
            </a:extLst>
          </p:cNvPr>
          <p:cNvSpPr txBox="1">
            <a:spLocks/>
          </p:cNvSpPr>
          <p:nvPr/>
        </p:nvSpPr>
        <p:spPr>
          <a:xfrm>
            <a:off x="352243" y="8077790"/>
            <a:ext cx="2538312" cy="443198"/>
          </a:xfrm>
          <a:prstGeom prst="rect">
            <a:avLst/>
          </a:prstGeom>
        </p:spPr>
        <p:txBody>
          <a:bodyPr wrap="square" lIns="0">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0000"/>
                </a:solidFill>
                <a:effectLst/>
                <a:uLnTx/>
                <a:uFillTx/>
                <a:latin typeface="Calibri"/>
                <a:ea typeface="Calibri"/>
                <a:cs typeface="Calibri"/>
              </a:rPr>
              <a:t>tablets</a:t>
            </a:r>
          </a:p>
        </p:txBody>
      </p:sp>
      <p:pic>
        <p:nvPicPr>
          <p:cNvPr id="31" name="Graphic 31">
            <a:extLst>
              <a:ext uri="{FF2B5EF4-FFF2-40B4-BE49-F238E27FC236}">
                <a16:creationId xmlns:a16="http://schemas.microsoft.com/office/drawing/2014/main" id="{91A5E159-9CF6-7305-6FCE-173D6B6B25CB}"/>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730799" y="5256821"/>
            <a:ext cx="1774825" cy="2536825"/>
          </a:xfrm>
          <a:prstGeom prst="rect">
            <a:avLst/>
          </a:prstGeom>
        </p:spPr>
      </p:pic>
      <p:pic>
        <p:nvPicPr>
          <p:cNvPr id="32" name="Graphic 10">
            <a:extLst>
              <a:ext uri="{FF2B5EF4-FFF2-40B4-BE49-F238E27FC236}">
                <a16:creationId xmlns:a16="http://schemas.microsoft.com/office/drawing/2014/main" id="{6179A9B9-265E-CD71-E4AD-FAE7F4C4FFF7}"/>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3660919" y="5953820"/>
            <a:ext cx="1977488" cy="1291071"/>
          </a:xfrm>
          <a:prstGeom prst="rect">
            <a:avLst/>
          </a:prstGeom>
        </p:spPr>
      </p:pic>
      <p:sp>
        <p:nvSpPr>
          <p:cNvPr id="33" name="Rectangle: Rounded Corners 32">
            <a:extLst>
              <a:ext uri="{FF2B5EF4-FFF2-40B4-BE49-F238E27FC236}">
                <a16:creationId xmlns:a16="http://schemas.microsoft.com/office/drawing/2014/main" id="{C732AA22-B26A-46EB-5460-1158E421AAAB}"/>
              </a:ext>
            </a:extLst>
          </p:cNvPr>
          <p:cNvSpPr/>
          <p:nvPr/>
        </p:nvSpPr>
        <p:spPr>
          <a:xfrm>
            <a:off x="4986108" y="1369620"/>
            <a:ext cx="5818255" cy="767785"/>
          </a:xfrm>
          <a:prstGeom prst="roundRect">
            <a:avLst/>
          </a:prstGeom>
          <a:solidFill>
            <a:schemeClr val="accent6">
              <a:lumMod val="75000"/>
            </a:schemeClr>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b="1">
                <a:ea typeface="Calibri"/>
                <a:cs typeface="Calibri"/>
              </a:rPr>
              <a:t>Device Coverage Sheet!</a:t>
            </a:r>
            <a:endParaRPr lang="en-US" sz="4400">
              <a:ea typeface="Calibri"/>
              <a:cs typeface="Calibri"/>
            </a:endParaRPr>
          </a:p>
        </p:txBody>
      </p:sp>
    </p:spTree>
    <p:extLst>
      <p:ext uri="{BB962C8B-B14F-4D97-AF65-F5344CB8AC3E}">
        <p14:creationId xmlns:p14="http://schemas.microsoft.com/office/powerpoint/2010/main" val="1822126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F243E"/>
        </a:solidFill>
        <a:effectLst/>
      </p:bgPr>
    </p:bg>
    <p:spTree>
      <p:nvGrpSpPr>
        <p:cNvPr id="1" name="">
          <a:extLst>
            <a:ext uri="{FF2B5EF4-FFF2-40B4-BE49-F238E27FC236}">
              <a16:creationId xmlns:a16="http://schemas.microsoft.com/office/drawing/2014/main" id="{6B9D52C6-819E-618B-84DD-C646CF3B62E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5202F43-F9DC-8614-9A27-2EA4B403FF93}"/>
              </a:ext>
            </a:extLst>
          </p:cNvPr>
          <p:cNvSpPr/>
          <p:nvPr/>
        </p:nvSpPr>
        <p:spPr>
          <a:xfrm>
            <a:off x="1771346" y="1107081"/>
            <a:ext cx="6825310" cy="7662845"/>
          </a:xfrm>
          <a:prstGeom prst="rect">
            <a:avLst/>
          </a:prstGeom>
          <a:solidFill>
            <a:schemeClr val="bg1"/>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457200" indent="-457200">
              <a:buClr>
                <a:srgbClr val="C0504D"/>
              </a:buClr>
              <a:buFont typeface="Arial"/>
              <a:buChar char="•"/>
            </a:pPr>
            <a:endParaRPr lang="en-US" sz="2800" b="1" dirty="0">
              <a:solidFill>
                <a:schemeClr val="tx1"/>
              </a:solidFill>
              <a:ea typeface="+mn-lt"/>
              <a:cs typeface="+mn-lt"/>
            </a:endParaRPr>
          </a:p>
          <a:p>
            <a:pPr marL="457200" indent="-457200">
              <a:buClr>
                <a:srgbClr val="C0504D"/>
              </a:buClr>
              <a:buFont typeface="Arial"/>
              <a:buChar char="•"/>
            </a:pPr>
            <a:r>
              <a:rPr lang="en-US" sz="2800" b="1" dirty="0">
                <a:solidFill>
                  <a:schemeClr val="tx1"/>
                </a:solidFill>
                <a:ea typeface="+mn-lt"/>
                <a:cs typeface="+mn-lt"/>
              </a:rPr>
              <a:t>Households with a wide range of connected devices</a:t>
            </a:r>
            <a:r>
              <a:rPr lang="en-US" sz="2800" dirty="0">
                <a:solidFill>
                  <a:schemeClr val="tx1"/>
                </a:solidFill>
                <a:ea typeface="+mn-lt"/>
                <a:cs typeface="+mn-lt"/>
              </a:rPr>
              <a:t>—including laptops, desktops, smart home gear, and smart watches and fitness bands.</a:t>
            </a:r>
            <a:br>
              <a:rPr lang="en-US" sz="2800" dirty="0">
                <a:solidFill>
                  <a:schemeClr val="tx1"/>
                </a:solidFill>
                <a:ea typeface="+mn-lt"/>
                <a:cs typeface="+mn-lt"/>
              </a:rPr>
            </a:br>
            <a:endParaRPr lang="en-US" sz="2400" dirty="0">
              <a:solidFill>
                <a:schemeClr val="tx1"/>
              </a:solidFill>
              <a:ea typeface="+mn-lt"/>
              <a:cs typeface="+mn-lt"/>
            </a:endParaRPr>
          </a:p>
          <a:p>
            <a:pPr marL="457200" indent="-457200">
              <a:buFont typeface="Arial"/>
              <a:buChar char="•"/>
            </a:pPr>
            <a:r>
              <a:rPr lang="en-US" sz="2800" b="1" dirty="0">
                <a:solidFill>
                  <a:schemeClr val="tx1"/>
                </a:solidFill>
                <a:ea typeface="+mn-lt"/>
                <a:cs typeface="+mn-lt"/>
              </a:rPr>
              <a:t>Smart home enthusiasts</a:t>
            </a:r>
            <a:r>
              <a:rPr lang="en-US" sz="2800" dirty="0">
                <a:solidFill>
                  <a:schemeClr val="tx1"/>
                </a:solidFill>
                <a:ea typeface="+mn-lt"/>
                <a:cs typeface="+mn-lt"/>
              </a:rPr>
              <a:t> using doorbells, cameras, thermostats, light dimmers, and more.</a:t>
            </a:r>
            <a:br>
              <a:rPr lang="en-US" sz="2800" dirty="0">
                <a:solidFill>
                  <a:schemeClr val="tx1"/>
                </a:solidFill>
                <a:ea typeface="+mn-lt"/>
                <a:cs typeface="+mn-lt"/>
              </a:rPr>
            </a:br>
            <a:endParaRPr lang="en-US" dirty="0">
              <a:solidFill>
                <a:schemeClr val="tx1"/>
              </a:solidFill>
              <a:ea typeface="+mn-lt"/>
              <a:cs typeface="+mn-lt"/>
            </a:endParaRPr>
          </a:p>
          <a:p>
            <a:pPr marL="457200" indent="-457200">
              <a:buFont typeface="Arial"/>
              <a:buChar char="•"/>
            </a:pPr>
            <a:r>
              <a:rPr lang="en-US" sz="2800" b="1" dirty="0">
                <a:solidFill>
                  <a:schemeClr val="tx1"/>
                </a:solidFill>
                <a:ea typeface="+mn-lt"/>
                <a:cs typeface="+mn-lt"/>
              </a:rPr>
              <a:t>Remote workers or students</a:t>
            </a:r>
            <a:r>
              <a:rPr lang="en-US" sz="2800" dirty="0">
                <a:solidFill>
                  <a:schemeClr val="tx1"/>
                </a:solidFill>
                <a:ea typeface="+mn-lt"/>
                <a:cs typeface="+mn-lt"/>
              </a:rPr>
              <a:t> who rely on their own home office equipment like printers, keyboards, and PCs.</a:t>
            </a:r>
            <a:br>
              <a:rPr lang="en-US" sz="2800" dirty="0">
                <a:solidFill>
                  <a:schemeClr val="tx1"/>
                </a:solidFill>
                <a:ea typeface="+mn-lt"/>
                <a:cs typeface="+mn-lt"/>
              </a:rPr>
            </a:br>
            <a:endParaRPr lang="en-US" dirty="0">
              <a:solidFill>
                <a:schemeClr val="tx1"/>
              </a:solidFill>
              <a:ea typeface="+mn-lt"/>
              <a:cs typeface="+mn-lt"/>
            </a:endParaRPr>
          </a:p>
          <a:p>
            <a:pPr marL="457200" indent="-457200">
              <a:buFont typeface="Arial"/>
              <a:buChar char="•"/>
            </a:pPr>
            <a:r>
              <a:rPr lang="en-US" sz="2800" b="1" dirty="0">
                <a:solidFill>
                  <a:schemeClr val="tx1"/>
                </a:solidFill>
                <a:ea typeface="+mn-lt"/>
                <a:cs typeface="+mn-lt"/>
              </a:rPr>
              <a:t>Customers who’ve invested in high-end electronics</a:t>
            </a:r>
            <a:r>
              <a:rPr lang="en-US" sz="2800" dirty="0">
                <a:solidFill>
                  <a:schemeClr val="tx1"/>
                </a:solidFill>
                <a:ea typeface="+mn-lt"/>
                <a:cs typeface="+mn-lt"/>
              </a:rPr>
              <a:t> and want total peace of mind with protection and support.</a:t>
            </a:r>
          </a:p>
        </p:txBody>
      </p:sp>
      <p:sp>
        <p:nvSpPr>
          <p:cNvPr id="2" name="Rounded Rectangle 5">
            <a:extLst>
              <a:ext uri="{FF2B5EF4-FFF2-40B4-BE49-F238E27FC236}">
                <a16:creationId xmlns:a16="http://schemas.microsoft.com/office/drawing/2014/main" id="{142382D2-1DE5-F9AB-199E-6B8F7347B841}"/>
              </a:ext>
            </a:extLst>
          </p:cNvPr>
          <p:cNvSpPr/>
          <p:nvPr/>
        </p:nvSpPr>
        <p:spPr>
          <a:xfrm>
            <a:off x="2586517" y="345314"/>
            <a:ext cx="5195044" cy="1460382"/>
          </a:xfrm>
          <a:prstGeom prst="roundRect">
            <a:avLst>
              <a:gd name="adj" fmla="val 50000"/>
            </a:avLst>
          </a:prstGeom>
          <a:solidFill>
            <a:schemeClr val="accent6">
              <a:lumMod val="75000"/>
            </a:schemeClr>
          </a:solidFill>
          <a:ln w="28575">
            <a:solidFill>
              <a:schemeClr val="bg1"/>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3600" b="1">
                <a:solidFill>
                  <a:schemeClr val="bg1"/>
                </a:solidFill>
                <a:latin typeface="Arial Rounded MT Bold"/>
              </a:rPr>
              <a:t>Ideal Customers for Total Care MAX</a:t>
            </a:r>
          </a:p>
        </p:txBody>
      </p:sp>
      <p:sp>
        <p:nvSpPr>
          <p:cNvPr id="11" name="Rectangle 10">
            <a:extLst>
              <a:ext uri="{FF2B5EF4-FFF2-40B4-BE49-F238E27FC236}">
                <a16:creationId xmlns:a16="http://schemas.microsoft.com/office/drawing/2014/main" id="{47B38ECD-AF2E-F097-64A4-CB68941A2CA2}"/>
              </a:ext>
            </a:extLst>
          </p:cNvPr>
          <p:cNvSpPr/>
          <p:nvPr/>
        </p:nvSpPr>
        <p:spPr>
          <a:xfrm>
            <a:off x="8868067" y="1107080"/>
            <a:ext cx="7222543" cy="7662845"/>
          </a:xfrm>
          <a:prstGeom prst="rect">
            <a:avLst/>
          </a:prstGeom>
          <a:solidFill>
            <a:schemeClr val="bg1"/>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457200" indent="-457200">
              <a:buClr>
                <a:srgbClr val="C0504D"/>
              </a:buClr>
              <a:buFont typeface="Arial"/>
              <a:buChar char="•"/>
            </a:pPr>
            <a:endParaRPr lang="en-US" sz="2800" b="1" dirty="0">
              <a:solidFill>
                <a:schemeClr val="tx1"/>
              </a:solidFill>
              <a:ea typeface="+mn-lt"/>
              <a:cs typeface="+mn-lt"/>
            </a:endParaRPr>
          </a:p>
          <a:p>
            <a:pPr marL="457200" indent="-457200">
              <a:buClr>
                <a:srgbClr val="C0504D"/>
              </a:buClr>
              <a:buFont typeface="Arial"/>
              <a:buChar char="•"/>
            </a:pPr>
            <a:r>
              <a:rPr lang="en-US" sz="2800" b="1">
                <a:solidFill>
                  <a:schemeClr val="tx1"/>
                </a:solidFill>
                <a:ea typeface="+mn-lt"/>
                <a:cs typeface="+mn-lt"/>
              </a:rPr>
              <a:t>Laptop Won’t Power On</a:t>
            </a:r>
            <a:r>
              <a:rPr lang="en-US" sz="2800" dirty="0">
                <a:solidFill>
                  <a:schemeClr val="tx1"/>
                </a:solidFill>
                <a:ea typeface="+mn-lt"/>
                <a:cs typeface="+mn-lt"/>
              </a:rPr>
              <a:t>: Customer’s laptop fails. It’s covered and can be repaired, replaced, or reimbursed.</a:t>
            </a:r>
            <a:br>
              <a:rPr lang="en-US" dirty="0"/>
            </a:br>
            <a:endParaRPr lang="en-US">
              <a:solidFill>
                <a:schemeClr val="tx1"/>
              </a:solidFill>
              <a:ea typeface="+mn-lt"/>
              <a:cs typeface="+mn-lt"/>
            </a:endParaRPr>
          </a:p>
          <a:p>
            <a:pPr marL="457200" indent="-457200">
              <a:buFont typeface="Arial"/>
              <a:buChar char="•"/>
            </a:pPr>
            <a:r>
              <a:rPr lang="en-US" sz="2800" b="1" dirty="0">
                <a:solidFill>
                  <a:schemeClr val="tx1"/>
                </a:solidFill>
                <a:ea typeface="+mn-lt"/>
                <a:cs typeface="+mn-lt"/>
              </a:rPr>
              <a:t>Smart Thermostat Glitch</a:t>
            </a:r>
            <a:r>
              <a:rPr lang="en-US" sz="2800" dirty="0">
                <a:solidFill>
                  <a:schemeClr val="tx1"/>
                </a:solidFill>
                <a:ea typeface="+mn-lt"/>
                <a:cs typeface="+mn-lt"/>
              </a:rPr>
              <a:t>: The device stops syncing with </a:t>
            </a:r>
            <a:r>
              <a:rPr lang="en-US" sz="2800" dirty="0" err="1">
                <a:solidFill>
                  <a:schemeClr val="tx1"/>
                </a:solidFill>
                <a:ea typeface="+mn-lt"/>
                <a:cs typeface="+mn-lt"/>
              </a:rPr>
              <a:t>WiFi</a:t>
            </a:r>
            <a:r>
              <a:rPr lang="en-US" sz="2800" dirty="0">
                <a:solidFill>
                  <a:schemeClr val="tx1"/>
                </a:solidFill>
                <a:ea typeface="+mn-lt"/>
                <a:cs typeface="+mn-lt"/>
              </a:rPr>
              <a:t>. Customer calls Asurion. Gets advanced troubleshooting support and protection.</a:t>
            </a:r>
            <a:br>
              <a:rPr lang="en-US" sz="2800" dirty="0">
                <a:ea typeface="+mn-lt"/>
                <a:cs typeface="+mn-lt"/>
              </a:rPr>
            </a:br>
            <a:endParaRPr lang="en-US" sz="2800" dirty="0">
              <a:solidFill>
                <a:schemeClr val="tx1"/>
              </a:solidFill>
              <a:ea typeface="+mn-lt"/>
              <a:cs typeface="+mn-lt"/>
            </a:endParaRPr>
          </a:p>
          <a:p>
            <a:pPr marL="457200" indent="-457200">
              <a:buFont typeface="Arial"/>
              <a:buChar char="•"/>
            </a:pPr>
            <a:r>
              <a:rPr lang="en-US" sz="2800" b="1" dirty="0">
                <a:solidFill>
                  <a:schemeClr val="tx1"/>
                </a:solidFill>
                <a:ea typeface="+mn-lt"/>
                <a:cs typeface="+mn-lt"/>
              </a:rPr>
              <a:t>Portable handheld gaming devices</a:t>
            </a:r>
            <a:r>
              <a:rPr lang="en-US" sz="2800" dirty="0">
                <a:solidFill>
                  <a:schemeClr val="tx1"/>
                </a:solidFill>
                <a:ea typeface="+mn-lt"/>
                <a:cs typeface="+mn-lt"/>
              </a:rPr>
              <a:t>: Device is accidentally damaged. Total Care Max covers repair, replacement, or reimbursement.</a:t>
            </a:r>
            <a:br>
              <a:rPr lang="en-US" sz="2800" dirty="0">
                <a:ea typeface="+mn-lt"/>
                <a:cs typeface="+mn-lt"/>
              </a:rPr>
            </a:br>
            <a:endParaRPr lang="en-US" dirty="0">
              <a:solidFill>
                <a:schemeClr val="tx1"/>
              </a:solidFill>
              <a:ea typeface="Calibri"/>
              <a:cs typeface="Calibri"/>
            </a:endParaRPr>
          </a:p>
          <a:p>
            <a:pPr marL="457200" indent="-457200">
              <a:buFont typeface="Arial"/>
              <a:buChar char="•"/>
            </a:pPr>
            <a:r>
              <a:rPr lang="en-US" sz="2800" b="1" dirty="0">
                <a:solidFill>
                  <a:schemeClr val="tx1"/>
                </a:solidFill>
                <a:ea typeface="+mn-lt"/>
                <a:cs typeface="+mn-lt"/>
              </a:rPr>
              <a:t>Smart Home Setup</a:t>
            </a:r>
            <a:r>
              <a:rPr lang="en-US" sz="2800" dirty="0">
                <a:solidFill>
                  <a:schemeClr val="tx1"/>
                </a:solidFill>
                <a:ea typeface="+mn-lt"/>
                <a:cs typeface="+mn-lt"/>
              </a:rPr>
              <a:t>: Customer uses their </a:t>
            </a:r>
            <a:r>
              <a:rPr lang="en-US" sz="2800" b="1" dirty="0">
                <a:solidFill>
                  <a:schemeClr val="tx1"/>
                </a:solidFill>
                <a:ea typeface="+mn-lt"/>
                <a:cs typeface="+mn-lt"/>
              </a:rPr>
              <a:t>low-cost smart home install</a:t>
            </a:r>
            <a:r>
              <a:rPr lang="en-US" sz="2800" dirty="0">
                <a:solidFill>
                  <a:schemeClr val="tx1"/>
                </a:solidFill>
                <a:ea typeface="+mn-lt"/>
                <a:cs typeface="+mn-lt"/>
              </a:rPr>
              <a:t> by an Asurion tech to get devices professionally connected.</a:t>
            </a:r>
            <a:endParaRPr lang="en-US" dirty="0">
              <a:solidFill>
                <a:schemeClr val="tx1"/>
              </a:solidFill>
              <a:ea typeface="+mn-lt"/>
              <a:cs typeface="+mn-lt"/>
            </a:endParaRPr>
          </a:p>
        </p:txBody>
      </p:sp>
      <p:sp>
        <p:nvSpPr>
          <p:cNvPr id="12" name="Rounded Rectangle 5">
            <a:extLst>
              <a:ext uri="{FF2B5EF4-FFF2-40B4-BE49-F238E27FC236}">
                <a16:creationId xmlns:a16="http://schemas.microsoft.com/office/drawing/2014/main" id="{19855F15-CC12-D500-2CC0-4142E575041B}"/>
              </a:ext>
            </a:extLst>
          </p:cNvPr>
          <p:cNvSpPr/>
          <p:nvPr/>
        </p:nvSpPr>
        <p:spPr>
          <a:xfrm>
            <a:off x="9881853" y="345313"/>
            <a:ext cx="5195044" cy="1460382"/>
          </a:xfrm>
          <a:prstGeom prst="roundRect">
            <a:avLst>
              <a:gd name="adj" fmla="val 50000"/>
            </a:avLst>
          </a:prstGeom>
          <a:solidFill>
            <a:schemeClr val="accent6">
              <a:lumMod val="75000"/>
            </a:schemeClr>
          </a:solidFill>
          <a:ln w="28575">
            <a:solidFill>
              <a:schemeClr val="bg1"/>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3600" b="1">
                <a:solidFill>
                  <a:schemeClr val="bg1"/>
                </a:solidFill>
                <a:latin typeface="Arial Rounded MT Bold"/>
              </a:rPr>
              <a:t>Common Use Cases for Total Care MAX</a:t>
            </a:r>
            <a:endParaRPr lang="en-US">
              <a:solidFill>
                <a:schemeClr val="bg1"/>
              </a:solidFill>
            </a:endParaRPr>
          </a:p>
        </p:txBody>
      </p:sp>
      <p:sp>
        <p:nvSpPr>
          <p:cNvPr id="14" name="Rectangle: Rounded Corners 13">
            <a:extLst>
              <a:ext uri="{FF2B5EF4-FFF2-40B4-BE49-F238E27FC236}">
                <a16:creationId xmlns:a16="http://schemas.microsoft.com/office/drawing/2014/main" id="{BA82F5CF-DC0F-C429-A53D-4B4C52E2B401}"/>
              </a:ext>
            </a:extLst>
          </p:cNvPr>
          <p:cNvSpPr/>
          <p:nvPr/>
        </p:nvSpPr>
        <p:spPr>
          <a:xfrm rot="16200000">
            <a:off x="-2950914" y="4325953"/>
            <a:ext cx="7628721" cy="1264327"/>
          </a:xfrm>
          <a:prstGeom prst="roundRect">
            <a:avLst/>
          </a:prstGeom>
          <a:solidFill>
            <a:srgbClr val="003CB4"/>
          </a:solidFill>
          <a:ln w="28575">
            <a:solidFill>
              <a:srgbClr val="FF6E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ea typeface="Calibri"/>
                <a:cs typeface="Calibri"/>
              </a:rPr>
              <a:t>TOTAL CARE MAX ($30/</a:t>
            </a:r>
            <a:r>
              <a:rPr lang="en-US" sz="4800" b="1" err="1">
                <a:ea typeface="Calibri"/>
                <a:cs typeface="Calibri"/>
              </a:rPr>
              <a:t>mo</a:t>
            </a:r>
            <a:r>
              <a:rPr lang="en-US" sz="4800" b="1">
                <a:ea typeface="Calibri"/>
                <a:cs typeface="Calibri"/>
              </a:rPr>
              <a:t>)</a:t>
            </a:r>
          </a:p>
        </p:txBody>
      </p:sp>
    </p:spTree>
    <p:extLst>
      <p:ext uri="{BB962C8B-B14F-4D97-AF65-F5344CB8AC3E}">
        <p14:creationId xmlns:p14="http://schemas.microsoft.com/office/powerpoint/2010/main" val="2626789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08C6CD-59D1-BEC2-8EDA-CD72D1F467F8}"/>
            </a:ext>
          </a:extLst>
        </p:cNvPr>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03590703-8868-B32E-8124-F254B31003A3}"/>
              </a:ext>
            </a:extLst>
          </p:cNvPr>
          <p:cNvSpPr/>
          <p:nvPr/>
        </p:nvSpPr>
        <p:spPr>
          <a:xfrm>
            <a:off x="4077056" y="307787"/>
            <a:ext cx="7628721" cy="1264327"/>
          </a:xfrm>
          <a:prstGeom prst="roundRect">
            <a:avLst/>
          </a:prstGeom>
          <a:solidFill>
            <a:srgbClr val="002060"/>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ea typeface="Calibri"/>
                <a:cs typeface="Calibri"/>
              </a:rPr>
              <a:t>TOTAL CARE MAX ($30/</a:t>
            </a:r>
            <a:r>
              <a:rPr lang="en-US" sz="4800" b="1" err="1">
                <a:ea typeface="Calibri"/>
                <a:cs typeface="Calibri"/>
              </a:rPr>
              <a:t>mo</a:t>
            </a:r>
            <a:r>
              <a:rPr lang="en-US" sz="4800" b="1">
                <a:ea typeface="Calibri"/>
                <a:cs typeface="Calibri"/>
              </a:rPr>
              <a:t>)</a:t>
            </a:r>
          </a:p>
        </p:txBody>
      </p:sp>
      <p:pic>
        <p:nvPicPr>
          <p:cNvPr id="5" name="Graphic 3">
            <a:extLst>
              <a:ext uri="{FF2B5EF4-FFF2-40B4-BE49-F238E27FC236}">
                <a16:creationId xmlns:a16="http://schemas.microsoft.com/office/drawing/2014/main" id="{472670A7-9100-3D13-35FF-B463BD8C24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02716" y="4994351"/>
            <a:ext cx="929047" cy="1506097"/>
          </a:xfrm>
          <a:prstGeom prst="rect">
            <a:avLst/>
          </a:prstGeom>
        </p:spPr>
      </p:pic>
      <p:sp>
        <p:nvSpPr>
          <p:cNvPr id="6" name="Text Placeholder 3">
            <a:extLst>
              <a:ext uri="{FF2B5EF4-FFF2-40B4-BE49-F238E27FC236}">
                <a16:creationId xmlns:a16="http://schemas.microsoft.com/office/drawing/2014/main" id="{8B99805C-6DE3-96B1-EB68-B13DABCFA755}"/>
              </a:ext>
            </a:extLst>
          </p:cNvPr>
          <p:cNvSpPr txBox="1">
            <a:spLocks/>
          </p:cNvSpPr>
          <p:nvPr/>
        </p:nvSpPr>
        <p:spPr>
          <a:xfrm>
            <a:off x="1979953" y="6673827"/>
            <a:ext cx="1775396" cy="2197525"/>
          </a:xfrm>
          <a:prstGeom prst="rect">
            <a:avLst/>
          </a:prstGeom>
        </p:spPr>
        <p:txBody>
          <a:bodyPr wrap="square" lIns="0" tIns="45720" rIns="91440" bIns="45720" anchor="t">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defRPr/>
            </a:pPr>
            <a:r>
              <a:rPr kumimoji="0" lang="en-US" sz="2400" b="1" i="0" u="none" strike="noStrike" kern="1200" cap="none" spc="0" normalizeH="0" baseline="0" noProof="0" dirty="0">
                <a:ln>
                  <a:noFill/>
                </a:ln>
                <a:solidFill>
                  <a:srgbClr val="000000"/>
                </a:solidFill>
                <a:effectLst/>
                <a:uLnTx/>
                <a:uFillTx/>
                <a:latin typeface="Calibri"/>
                <a:ea typeface="Calibri"/>
                <a:cs typeface="Calibri"/>
              </a:rPr>
              <a:t>Home theater system (subwoofers </a:t>
            </a:r>
            <a:r>
              <a:rPr lang="en-US" sz="2400" b="1" dirty="0">
                <a:solidFill>
                  <a:srgbClr val="000000"/>
                </a:solidFill>
                <a:latin typeface="Calibri"/>
                <a:ea typeface="Calibri"/>
                <a:cs typeface="Calibri"/>
              </a:rPr>
              <a:t>+ </a:t>
            </a:r>
            <a:r>
              <a:rPr kumimoji="0" lang="en-US" sz="2400" b="1" i="0" u="none" strike="noStrike" kern="1200" cap="none" spc="0" normalizeH="0" baseline="0" noProof="0" dirty="0">
                <a:ln>
                  <a:noFill/>
                </a:ln>
                <a:solidFill>
                  <a:srgbClr val="000000"/>
                </a:solidFill>
                <a:effectLst/>
                <a:uLnTx/>
                <a:uFillTx/>
                <a:latin typeface="Calibri"/>
                <a:ea typeface="Calibri"/>
                <a:cs typeface="Calibri"/>
              </a:rPr>
              <a:t>sound bars)</a:t>
            </a:r>
          </a:p>
        </p:txBody>
      </p:sp>
      <p:pic>
        <p:nvPicPr>
          <p:cNvPr id="7" name="Graphic 6">
            <a:extLst>
              <a:ext uri="{FF2B5EF4-FFF2-40B4-BE49-F238E27FC236}">
                <a16:creationId xmlns:a16="http://schemas.microsoft.com/office/drawing/2014/main" id="{AB511876-FB03-9D88-677B-7A81E39E0F0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84471" y="2655105"/>
            <a:ext cx="1586377" cy="752327"/>
          </a:xfrm>
          <a:prstGeom prst="rect">
            <a:avLst/>
          </a:prstGeom>
        </p:spPr>
      </p:pic>
      <p:sp>
        <p:nvSpPr>
          <p:cNvPr id="8" name="Text Placeholder 3">
            <a:extLst>
              <a:ext uri="{FF2B5EF4-FFF2-40B4-BE49-F238E27FC236}">
                <a16:creationId xmlns:a16="http://schemas.microsoft.com/office/drawing/2014/main" id="{C4D4D62D-4D71-F3A1-613F-283F907CF1A5}"/>
              </a:ext>
            </a:extLst>
          </p:cNvPr>
          <p:cNvSpPr txBox="1">
            <a:spLocks/>
          </p:cNvSpPr>
          <p:nvPr/>
        </p:nvSpPr>
        <p:spPr>
          <a:xfrm>
            <a:off x="4174745" y="3561021"/>
            <a:ext cx="2393169" cy="794064"/>
          </a:xfrm>
          <a:prstGeom prst="rect">
            <a:avLst/>
          </a:prstGeom>
        </p:spPr>
        <p:txBody>
          <a:bodyPr wrap="square" lIns="0">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0000"/>
                </a:solidFill>
                <a:effectLst/>
                <a:uLnTx/>
                <a:uFillTx/>
                <a:latin typeface="Calibri"/>
                <a:ea typeface="Calibri"/>
                <a:cs typeface="Calibri"/>
              </a:rPr>
              <a:t>portable gaming devices</a:t>
            </a:r>
          </a:p>
        </p:txBody>
      </p:sp>
      <p:sp>
        <p:nvSpPr>
          <p:cNvPr id="10" name="Text Placeholder 3">
            <a:extLst>
              <a:ext uri="{FF2B5EF4-FFF2-40B4-BE49-F238E27FC236}">
                <a16:creationId xmlns:a16="http://schemas.microsoft.com/office/drawing/2014/main" id="{9FB4DB2A-A2E7-AF67-3385-784BB3D98AC0}"/>
              </a:ext>
            </a:extLst>
          </p:cNvPr>
          <p:cNvSpPr txBox="1">
            <a:spLocks/>
          </p:cNvSpPr>
          <p:nvPr/>
        </p:nvSpPr>
        <p:spPr>
          <a:xfrm>
            <a:off x="6617817" y="3587701"/>
            <a:ext cx="1941516" cy="1144929"/>
          </a:xfrm>
          <a:prstGeom prst="rect">
            <a:avLst/>
          </a:prstGeom>
        </p:spPr>
        <p:txBody>
          <a:bodyPr wrap="square" lIns="0" tIns="45720" rIns="91440" bIns="45720" anchor="t">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defRPr/>
            </a:pPr>
            <a:r>
              <a:rPr lang="en-US" sz="2400" b="1" dirty="0">
                <a:solidFill>
                  <a:srgbClr val="000000"/>
                </a:solidFill>
                <a:latin typeface="Calibri"/>
                <a:ea typeface="Calibri"/>
                <a:cs typeface="Calibri"/>
              </a:rPr>
              <a:t>TVs</a:t>
            </a:r>
            <a:br>
              <a:rPr lang="en-US" sz="2400" b="1" dirty="0">
                <a:solidFill>
                  <a:srgbClr val="000000"/>
                </a:solidFill>
                <a:latin typeface="Calibri"/>
                <a:ea typeface="Calibri"/>
                <a:cs typeface="Calibri"/>
              </a:rPr>
            </a:br>
            <a:r>
              <a:rPr lang="en-US" sz="2400" b="1" dirty="0">
                <a:solidFill>
                  <a:srgbClr val="000000"/>
                </a:solidFill>
                <a:latin typeface="Calibri"/>
                <a:ea typeface="Calibri"/>
                <a:cs typeface="Calibri"/>
              </a:rPr>
              <a:t>OLED</a:t>
            </a:r>
            <a:r>
              <a:rPr kumimoji="0" lang="en-US" sz="2400" b="1" i="0" u="none" strike="noStrike" kern="1200" cap="none" spc="0" normalizeH="0" baseline="0" noProof="0" dirty="0">
                <a:ln>
                  <a:noFill/>
                </a:ln>
                <a:solidFill>
                  <a:srgbClr val="000000"/>
                </a:solidFill>
                <a:effectLst/>
                <a:uLnTx/>
                <a:uFillTx/>
                <a:latin typeface="Calibri"/>
                <a:ea typeface="Calibri"/>
                <a:cs typeface="Calibri"/>
              </a:rPr>
              <a:t>, </a:t>
            </a:r>
            <a:r>
              <a:rPr lang="en-US" sz="2400" b="1" dirty="0">
                <a:solidFill>
                  <a:srgbClr val="000000"/>
                </a:solidFill>
                <a:latin typeface="Calibri"/>
                <a:ea typeface="Calibri"/>
                <a:cs typeface="Calibri"/>
              </a:rPr>
              <a:t>LED, LCD</a:t>
            </a:r>
            <a:r>
              <a:rPr kumimoji="0" lang="en-US" sz="2400" b="1" i="0" u="none" strike="noStrike" kern="1200" cap="none" spc="0" normalizeH="0" baseline="0" noProof="0" dirty="0">
                <a:ln>
                  <a:noFill/>
                </a:ln>
                <a:solidFill>
                  <a:srgbClr val="000000"/>
                </a:solidFill>
                <a:effectLst/>
                <a:uLnTx/>
                <a:uFillTx/>
                <a:latin typeface="Calibri"/>
                <a:ea typeface="Calibri"/>
                <a:cs typeface="Calibri"/>
              </a:rPr>
              <a:t>, </a:t>
            </a:r>
            <a:r>
              <a:rPr lang="en-US" sz="2400" b="1" dirty="0">
                <a:solidFill>
                  <a:srgbClr val="000000"/>
                </a:solidFill>
                <a:latin typeface="Calibri"/>
                <a:ea typeface="Calibri"/>
                <a:cs typeface="Calibri"/>
              </a:rPr>
              <a:t>Plasma</a:t>
            </a:r>
            <a:endParaRPr lang="en-US" sz="2400" dirty="0">
              <a:solidFill>
                <a:srgbClr val="000000"/>
              </a:solidFill>
              <a:latin typeface="Calibri"/>
              <a:ea typeface="Calibri"/>
              <a:cs typeface="Calibri"/>
            </a:endParaRPr>
          </a:p>
        </p:txBody>
      </p:sp>
      <p:sp>
        <p:nvSpPr>
          <p:cNvPr id="12" name="Text Placeholder 3">
            <a:extLst>
              <a:ext uri="{FF2B5EF4-FFF2-40B4-BE49-F238E27FC236}">
                <a16:creationId xmlns:a16="http://schemas.microsoft.com/office/drawing/2014/main" id="{F876E81D-C8C9-85E1-4DC3-0C8D887E237E}"/>
              </a:ext>
            </a:extLst>
          </p:cNvPr>
          <p:cNvSpPr txBox="1">
            <a:spLocks/>
          </p:cNvSpPr>
          <p:nvPr/>
        </p:nvSpPr>
        <p:spPr>
          <a:xfrm>
            <a:off x="8014828" y="8079939"/>
            <a:ext cx="1407042" cy="794064"/>
          </a:xfrm>
          <a:prstGeom prst="rect">
            <a:avLst/>
          </a:prstGeom>
        </p:spPr>
        <p:txBody>
          <a:bodyPr wrap="square" lIns="0">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0000"/>
                </a:solidFill>
                <a:effectLst/>
                <a:uLnTx/>
                <a:uFillTx/>
                <a:latin typeface="Calibri"/>
                <a:ea typeface="Calibri"/>
                <a:cs typeface="Calibri"/>
              </a:rPr>
              <a:t>gaming systems</a:t>
            </a:r>
          </a:p>
        </p:txBody>
      </p:sp>
      <p:pic>
        <p:nvPicPr>
          <p:cNvPr id="15" name="Graphic 14">
            <a:extLst>
              <a:ext uri="{FF2B5EF4-FFF2-40B4-BE49-F238E27FC236}">
                <a16:creationId xmlns:a16="http://schemas.microsoft.com/office/drawing/2014/main" id="{0D352B93-9AF7-63D1-E545-EE8F4CFDD5C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01592" y="2608744"/>
            <a:ext cx="1605762" cy="726700"/>
          </a:xfrm>
          <a:prstGeom prst="rect">
            <a:avLst/>
          </a:prstGeom>
        </p:spPr>
      </p:pic>
      <p:sp>
        <p:nvSpPr>
          <p:cNvPr id="16" name="Text Placeholder 3">
            <a:extLst>
              <a:ext uri="{FF2B5EF4-FFF2-40B4-BE49-F238E27FC236}">
                <a16:creationId xmlns:a16="http://schemas.microsoft.com/office/drawing/2014/main" id="{35C0A381-6BBB-1071-FB39-F40B4D5C0258}"/>
              </a:ext>
            </a:extLst>
          </p:cNvPr>
          <p:cNvSpPr txBox="1">
            <a:spLocks/>
          </p:cNvSpPr>
          <p:nvPr/>
        </p:nvSpPr>
        <p:spPr>
          <a:xfrm>
            <a:off x="2053725" y="3418716"/>
            <a:ext cx="1895265" cy="794064"/>
          </a:xfrm>
          <a:prstGeom prst="rect">
            <a:avLst/>
          </a:prstGeom>
        </p:spPr>
        <p:txBody>
          <a:bodyPr wrap="square" lIns="0" tIns="45720" rIns="91440" bIns="45720" anchor="t">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defRPr/>
            </a:pPr>
            <a:r>
              <a:rPr kumimoji="0" lang="en-US" sz="2400" b="1" i="0" u="none" strike="noStrike" kern="1200" cap="none" spc="0" normalizeH="0" baseline="0" noProof="0" dirty="0">
                <a:ln>
                  <a:noFill/>
                </a:ln>
                <a:solidFill>
                  <a:srgbClr val="000000"/>
                </a:solidFill>
                <a:effectLst/>
                <a:uLnTx/>
                <a:uFillTx/>
                <a:latin typeface="Calibri"/>
                <a:ea typeface="Calibri"/>
                <a:cs typeface="Calibri"/>
              </a:rPr>
              <a:t>DVD and </a:t>
            </a:r>
            <a:r>
              <a:rPr lang="en-US" sz="2400" b="1" dirty="0">
                <a:solidFill>
                  <a:srgbClr val="000000"/>
                </a:solidFill>
                <a:latin typeface="Calibri"/>
                <a:ea typeface="Calibri"/>
                <a:cs typeface="Calibri"/>
              </a:rPr>
              <a:t> Blu-ray</a:t>
            </a:r>
            <a:r>
              <a:rPr kumimoji="0" lang="en-US" sz="2400" b="1" i="0" u="none" strike="noStrike" kern="1200" cap="none" spc="0" normalizeH="0" baseline="0" noProof="0" dirty="0">
                <a:ln>
                  <a:noFill/>
                </a:ln>
                <a:solidFill>
                  <a:srgbClr val="000000"/>
                </a:solidFill>
                <a:effectLst/>
                <a:uLnTx/>
                <a:uFillTx/>
                <a:latin typeface="Calibri"/>
                <a:ea typeface="Calibri"/>
                <a:cs typeface="Calibri"/>
              </a:rPr>
              <a:t> players</a:t>
            </a:r>
          </a:p>
        </p:txBody>
      </p:sp>
      <p:pic>
        <p:nvPicPr>
          <p:cNvPr id="17" name="Graphic 16">
            <a:extLst>
              <a:ext uri="{FF2B5EF4-FFF2-40B4-BE49-F238E27FC236}">
                <a16:creationId xmlns:a16="http://schemas.microsoft.com/office/drawing/2014/main" id="{7B6C5447-03B5-F0FB-D4FC-DE4A9B1228A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061214" y="2584209"/>
            <a:ext cx="1067129" cy="861192"/>
          </a:xfrm>
          <a:prstGeom prst="rect">
            <a:avLst/>
          </a:prstGeom>
        </p:spPr>
      </p:pic>
      <p:sp>
        <p:nvSpPr>
          <p:cNvPr id="19" name="Text Placeholder 3">
            <a:extLst>
              <a:ext uri="{FF2B5EF4-FFF2-40B4-BE49-F238E27FC236}">
                <a16:creationId xmlns:a16="http://schemas.microsoft.com/office/drawing/2014/main" id="{223CE64A-7349-C888-2B5B-EB21E8E3E66E}"/>
              </a:ext>
            </a:extLst>
          </p:cNvPr>
          <p:cNvSpPr txBox="1">
            <a:spLocks/>
          </p:cNvSpPr>
          <p:nvPr/>
        </p:nvSpPr>
        <p:spPr>
          <a:xfrm>
            <a:off x="5708841" y="8109015"/>
            <a:ext cx="1977747" cy="794064"/>
          </a:xfrm>
          <a:prstGeom prst="rect">
            <a:avLst/>
          </a:prstGeom>
        </p:spPr>
        <p:txBody>
          <a:bodyPr wrap="square" lIns="0">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0000"/>
                </a:solidFill>
                <a:effectLst/>
                <a:uLnTx/>
                <a:uFillTx/>
                <a:latin typeface="Calibri"/>
                <a:ea typeface="Calibri"/>
                <a:cs typeface="Calibri"/>
              </a:rPr>
              <a:t>premium headphones</a:t>
            </a:r>
          </a:p>
        </p:txBody>
      </p:sp>
      <p:sp>
        <p:nvSpPr>
          <p:cNvPr id="20" name="Text Placeholder 3">
            <a:extLst>
              <a:ext uri="{FF2B5EF4-FFF2-40B4-BE49-F238E27FC236}">
                <a16:creationId xmlns:a16="http://schemas.microsoft.com/office/drawing/2014/main" id="{FC75D157-352F-148E-EF56-ED1E32D0FEF5}"/>
              </a:ext>
            </a:extLst>
          </p:cNvPr>
          <p:cNvSpPr txBox="1">
            <a:spLocks/>
          </p:cNvSpPr>
          <p:nvPr/>
        </p:nvSpPr>
        <p:spPr>
          <a:xfrm>
            <a:off x="5627901" y="5944047"/>
            <a:ext cx="1949732" cy="794064"/>
          </a:xfrm>
          <a:prstGeom prst="rect">
            <a:avLst/>
          </a:prstGeom>
        </p:spPr>
        <p:txBody>
          <a:bodyPr wrap="square" lIns="0">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0000"/>
                </a:solidFill>
                <a:effectLst/>
                <a:uLnTx/>
                <a:uFillTx/>
                <a:latin typeface="Calibri"/>
                <a:ea typeface="Calibri"/>
                <a:cs typeface="Calibri"/>
              </a:rPr>
              <a:t>smart speakers</a:t>
            </a:r>
          </a:p>
        </p:txBody>
      </p:sp>
      <p:sp>
        <p:nvSpPr>
          <p:cNvPr id="21" name="Text Placeholder 3">
            <a:extLst>
              <a:ext uri="{FF2B5EF4-FFF2-40B4-BE49-F238E27FC236}">
                <a16:creationId xmlns:a16="http://schemas.microsoft.com/office/drawing/2014/main" id="{20025102-C5E9-1768-CB90-B5507873C653}"/>
              </a:ext>
            </a:extLst>
          </p:cNvPr>
          <p:cNvSpPr txBox="1">
            <a:spLocks/>
          </p:cNvSpPr>
          <p:nvPr/>
        </p:nvSpPr>
        <p:spPr>
          <a:xfrm>
            <a:off x="7433675" y="5976214"/>
            <a:ext cx="2309139" cy="794064"/>
          </a:xfrm>
          <a:prstGeom prst="rect">
            <a:avLst/>
          </a:prstGeom>
        </p:spPr>
        <p:txBody>
          <a:bodyPr wrap="square" lIns="0">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0000"/>
                </a:solidFill>
                <a:effectLst/>
                <a:uLnTx/>
                <a:uFillTx/>
                <a:latin typeface="Calibri"/>
                <a:ea typeface="Calibri"/>
                <a:cs typeface="Calibri"/>
              </a:rPr>
              <a:t>streaming devices</a:t>
            </a:r>
          </a:p>
        </p:txBody>
      </p:sp>
      <p:sp>
        <p:nvSpPr>
          <p:cNvPr id="22" name="Text Placeholder 3">
            <a:extLst>
              <a:ext uri="{FF2B5EF4-FFF2-40B4-BE49-F238E27FC236}">
                <a16:creationId xmlns:a16="http://schemas.microsoft.com/office/drawing/2014/main" id="{A6941203-0CBC-5DF7-6EA3-279BF758C809}"/>
              </a:ext>
            </a:extLst>
          </p:cNvPr>
          <p:cNvSpPr txBox="1">
            <a:spLocks/>
          </p:cNvSpPr>
          <p:nvPr/>
        </p:nvSpPr>
        <p:spPr>
          <a:xfrm>
            <a:off x="3847032" y="5840104"/>
            <a:ext cx="1766763" cy="794064"/>
          </a:xfrm>
          <a:prstGeom prst="rect">
            <a:avLst/>
          </a:prstGeom>
        </p:spPr>
        <p:txBody>
          <a:bodyPr wrap="square" lIns="0">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err="1">
                <a:ln>
                  <a:noFill/>
                </a:ln>
                <a:solidFill>
                  <a:srgbClr val="000000"/>
                </a:solidFill>
                <a:effectLst/>
                <a:uLnTx/>
                <a:uFillTx/>
                <a:latin typeface="Calibri"/>
                <a:ea typeface="Calibri"/>
                <a:cs typeface="Calibri"/>
              </a:rPr>
              <a:t>WiFi</a:t>
            </a:r>
            <a:r>
              <a:rPr kumimoji="0" lang="en-US" sz="2400" b="1" i="0" u="none" strike="noStrike" kern="1200" cap="none" spc="0" normalizeH="0" baseline="0" noProof="0">
                <a:ln>
                  <a:noFill/>
                </a:ln>
                <a:solidFill>
                  <a:srgbClr val="000000"/>
                </a:solidFill>
                <a:effectLst/>
                <a:uLnTx/>
                <a:uFillTx/>
                <a:latin typeface="Calibri"/>
                <a:ea typeface="Calibri"/>
                <a:cs typeface="Calibri"/>
              </a:rPr>
              <a:t> extenders</a:t>
            </a:r>
          </a:p>
        </p:txBody>
      </p:sp>
      <p:sp>
        <p:nvSpPr>
          <p:cNvPr id="23" name="Text Placeholder 3">
            <a:extLst>
              <a:ext uri="{FF2B5EF4-FFF2-40B4-BE49-F238E27FC236}">
                <a16:creationId xmlns:a16="http://schemas.microsoft.com/office/drawing/2014/main" id="{145CF676-9195-3CBE-7628-9032749EBE56}"/>
              </a:ext>
            </a:extLst>
          </p:cNvPr>
          <p:cNvSpPr txBox="1">
            <a:spLocks/>
          </p:cNvSpPr>
          <p:nvPr/>
        </p:nvSpPr>
        <p:spPr>
          <a:xfrm>
            <a:off x="3817321" y="7902223"/>
            <a:ext cx="1795581" cy="815084"/>
          </a:xfrm>
          <a:prstGeom prst="rect">
            <a:avLst/>
          </a:prstGeom>
        </p:spPr>
        <p:txBody>
          <a:bodyPr wrap="square" lIns="0">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0000"/>
                </a:solidFill>
                <a:effectLst/>
                <a:uLnTx/>
                <a:uFillTx/>
                <a:latin typeface="Calibri"/>
                <a:ea typeface="Calibri"/>
                <a:cs typeface="Calibri"/>
              </a:rPr>
              <a:t>modems and routers</a:t>
            </a:r>
          </a:p>
        </p:txBody>
      </p:sp>
      <p:pic>
        <p:nvPicPr>
          <p:cNvPr id="24" name="Graphic 23">
            <a:extLst>
              <a:ext uri="{FF2B5EF4-FFF2-40B4-BE49-F238E27FC236}">
                <a16:creationId xmlns:a16="http://schemas.microsoft.com/office/drawing/2014/main" id="{F8F71048-4E87-D7A9-FF35-58C963A1DD3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310667" y="4469432"/>
            <a:ext cx="548279" cy="1426361"/>
          </a:xfrm>
          <a:prstGeom prst="rect">
            <a:avLst/>
          </a:prstGeom>
        </p:spPr>
      </p:pic>
      <p:pic>
        <p:nvPicPr>
          <p:cNvPr id="25" name="Graphic 24">
            <a:extLst>
              <a:ext uri="{FF2B5EF4-FFF2-40B4-BE49-F238E27FC236}">
                <a16:creationId xmlns:a16="http://schemas.microsoft.com/office/drawing/2014/main" id="{D5C42A06-BA4E-DF3D-EE7E-D38DFBB1C0F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105575" y="6888190"/>
            <a:ext cx="1150344" cy="1204365"/>
          </a:xfrm>
          <a:prstGeom prst="rect">
            <a:avLst/>
          </a:prstGeom>
        </p:spPr>
      </p:pic>
      <p:pic>
        <p:nvPicPr>
          <p:cNvPr id="26" name="Graphic 25">
            <a:extLst>
              <a:ext uri="{FF2B5EF4-FFF2-40B4-BE49-F238E27FC236}">
                <a16:creationId xmlns:a16="http://schemas.microsoft.com/office/drawing/2014/main" id="{4B355FEC-A5E1-9AFB-85F3-505E7B65BB0F}"/>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169569" y="4774873"/>
            <a:ext cx="1067129" cy="816194"/>
          </a:xfrm>
          <a:prstGeom prst="rect">
            <a:avLst/>
          </a:prstGeom>
        </p:spPr>
      </p:pic>
      <p:pic>
        <p:nvPicPr>
          <p:cNvPr id="27" name="Graphic 26">
            <a:extLst>
              <a:ext uri="{FF2B5EF4-FFF2-40B4-BE49-F238E27FC236}">
                <a16:creationId xmlns:a16="http://schemas.microsoft.com/office/drawing/2014/main" id="{1054DC0A-F8CB-BFF0-D2E8-91F68E004FF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181591" y="6982677"/>
            <a:ext cx="1067129" cy="855499"/>
          </a:xfrm>
          <a:prstGeom prst="rect">
            <a:avLst/>
          </a:prstGeom>
        </p:spPr>
      </p:pic>
      <p:pic>
        <p:nvPicPr>
          <p:cNvPr id="29" name="Graphic 29">
            <a:extLst>
              <a:ext uri="{FF2B5EF4-FFF2-40B4-BE49-F238E27FC236}">
                <a16:creationId xmlns:a16="http://schemas.microsoft.com/office/drawing/2014/main" id="{8103B107-3C0E-500F-9312-52834992B2A2}"/>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906952" y="4703345"/>
            <a:ext cx="1384584" cy="1038978"/>
          </a:xfrm>
          <a:prstGeom prst="rect">
            <a:avLst/>
          </a:prstGeom>
        </p:spPr>
      </p:pic>
      <p:sp>
        <p:nvSpPr>
          <p:cNvPr id="30" name="Text Placeholder 3">
            <a:extLst>
              <a:ext uri="{FF2B5EF4-FFF2-40B4-BE49-F238E27FC236}">
                <a16:creationId xmlns:a16="http://schemas.microsoft.com/office/drawing/2014/main" id="{5EA190D8-D78E-35AB-A775-67231D5F52F9}"/>
              </a:ext>
            </a:extLst>
          </p:cNvPr>
          <p:cNvSpPr txBox="1">
            <a:spLocks/>
          </p:cNvSpPr>
          <p:nvPr/>
        </p:nvSpPr>
        <p:spPr>
          <a:xfrm>
            <a:off x="-82185" y="5352106"/>
            <a:ext cx="2538312" cy="443198"/>
          </a:xfrm>
          <a:prstGeom prst="rect">
            <a:avLst/>
          </a:prstGeom>
        </p:spPr>
        <p:txBody>
          <a:bodyPr wrap="square" lIns="0">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0000"/>
                </a:solidFill>
                <a:effectLst/>
                <a:uLnTx/>
                <a:uFillTx/>
                <a:latin typeface="Calibri"/>
                <a:ea typeface="Calibri"/>
                <a:cs typeface="Calibri"/>
              </a:rPr>
              <a:t>tablets</a:t>
            </a:r>
          </a:p>
        </p:txBody>
      </p:sp>
      <p:pic>
        <p:nvPicPr>
          <p:cNvPr id="31" name="Graphic 31">
            <a:extLst>
              <a:ext uri="{FF2B5EF4-FFF2-40B4-BE49-F238E27FC236}">
                <a16:creationId xmlns:a16="http://schemas.microsoft.com/office/drawing/2014/main" id="{D0435DFC-87E9-E288-1C8F-41E1C65D13BB}"/>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653723" y="3673261"/>
            <a:ext cx="1067129" cy="1527832"/>
          </a:xfrm>
          <a:prstGeom prst="rect">
            <a:avLst/>
          </a:prstGeom>
        </p:spPr>
      </p:pic>
      <p:pic>
        <p:nvPicPr>
          <p:cNvPr id="32" name="Graphic 10">
            <a:extLst>
              <a:ext uri="{FF2B5EF4-FFF2-40B4-BE49-F238E27FC236}">
                <a16:creationId xmlns:a16="http://schemas.microsoft.com/office/drawing/2014/main" id="{D8079251-EFF8-D95C-CCE8-DD96845F1F04}"/>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7915263" y="7046897"/>
            <a:ext cx="1613130" cy="1024809"/>
          </a:xfrm>
          <a:prstGeom prst="rect">
            <a:avLst/>
          </a:prstGeom>
        </p:spPr>
      </p:pic>
      <p:sp>
        <p:nvSpPr>
          <p:cNvPr id="33" name="Rectangle: Rounded Corners 32">
            <a:extLst>
              <a:ext uri="{FF2B5EF4-FFF2-40B4-BE49-F238E27FC236}">
                <a16:creationId xmlns:a16="http://schemas.microsoft.com/office/drawing/2014/main" id="{483ED840-A108-58F4-85E6-1D59EB401D48}"/>
              </a:ext>
            </a:extLst>
          </p:cNvPr>
          <p:cNvSpPr/>
          <p:nvPr/>
        </p:nvSpPr>
        <p:spPr>
          <a:xfrm>
            <a:off x="4986108" y="1369620"/>
            <a:ext cx="5818255" cy="767785"/>
          </a:xfrm>
          <a:prstGeom prst="roundRect">
            <a:avLst/>
          </a:prstGeom>
          <a:solidFill>
            <a:schemeClr val="accent6">
              <a:lumMod val="75000"/>
            </a:schemeClr>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b="1">
                <a:ea typeface="Calibri"/>
                <a:cs typeface="Calibri"/>
              </a:rPr>
              <a:t>Device Coverage Sheet!</a:t>
            </a:r>
            <a:endParaRPr lang="en-US" sz="4400">
              <a:ea typeface="Calibri"/>
              <a:cs typeface="Calibri"/>
            </a:endParaRPr>
          </a:p>
        </p:txBody>
      </p:sp>
      <p:sp>
        <p:nvSpPr>
          <p:cNvPr id="2" name="Text Placeholder 3">
            <a:extLst>
              <a:ext uri="{FF2B5EF4-FFF2-40B4-BE49-F238E27FC236}">
                <a16:creationId xmlns:a16="http://schemas.microsoft.com/office/drawing/2014/main" id="{4F6F6B26-F9B4-5254-27CA-B73899E79DB5}"/>
              </a:ext>
            </a:extLst>
          </p:cNvPr>
          <p:cNvSpPr txBox="1">
            <a:spLocks/>
          </p:cNvSpPr>
          <p:nvPr/>
        </p:nvSpPr>
        <p:spPr>
          <a:xfrm>
            <a:off x="9113206" y="3844501"/>
            <a:ext cx="1760862" cy="794064"/>
          </a:xfrm>
          <a:prstGeom prst="rect">
            <a:avLst/>
          </a:prstGeom>
        </p:spPr>
        <p:txBody>
          <a:bodyPr wrap="square" lIns="0" tIns="45720" rIns="91440" bIns="45720" anchor="t">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prstClr val="black"/>
                </a:solidFill>
                <a:effectLst/>
                <a:uLnTx/>
                <a:uFillTx/>
                <a:latin typeface="Calibri"/>
                <a:ea typeface="Calibri"/>
                <a:cs typeface="Calibri"/>
              </a:rPr>
              <a:t> desktop computers</a:t>
            </a:r>
            <a:endParaRPr lang="en-US" sz="2400" b="1" i="0" u="none" strike="noStrike" kern="1200" cap="none" spc="0" normalizeH="0" baseline="0" noProof="0">
              <a:ln>
                <a:noFill/>
              </a:ln>
              <a:solidFill>
                <a:prstClr val="black"/>
              </a:solidFill>
              <a:effectLst/>
              <a:uLnTx/>
              <a:uFillTx/>
              <a:latin typeface="Calibri"/>
              <a:ea typeface="Calibri"/>
              <a:cs typeface="Calibri"/>
            </a:endParaRPr>
          </a:p>
        </p:txBody>
      </p:sp>
      <p:pic>
        <p:nvPicPr>
          <p:cNvPr id="4" name="Graphic 34">
            <a:extLst>
              <a:ext uri="{FF2B5EF4-FFF2-40B4-BE49-F238E27FC236}">
                <a16:creationId xmlns:a16="http://schemas.microsoft.com/office/drawing/2014/main" id="{40E4EBE9-283C-3911-AB5E-3EB4FC839224}"/>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1314259" y="2707853"/>
            <a:ext cx="1667539" cy="1093503"/>
          </a:xfrm>
          <a:prstGeom prst="rect">
            <a:avLst/>
          </a:prstGeom>
        </p:spPr>
      </p:pic>
      <p:sp>
        <p:nvSpPr>
          <p:cNvPr id="9" name="Text Placeholder 3">
            <a:extLst>
              <a:ext uri="{FF2B5EF4-FFF2-40B4-BE49-F238E27FC236}">
                <a16:creationId xmlns:a16="http://schemas.microsoft.com/office/drawing/2014/main" id="{16F725FB-A8C0-6273-A4F1-180B6AF59559}"/>
              </a:ext>
            </a:extLst>
          </p:cNvPr>
          <p:cNvSpPr txBox="1">
            <a:spLocks/>
          </p:cNvSpPr>
          <p:nvPr/>
        </p:nvSpPr>
        <p:spPr>
          <a:xfrm>
            <a:off x="11513497" y="3883959"/>
            <a:ext cx="1277386" cy="443198"/>
          </a:xfrm>
          <a:prstGeom prst="rect">
            <a:avLst/>
          </a:prstGeom>
        </p:spPr>
        <p:txBody>
          <a:bodyPr wrap="square" lIns="0" tIns="45720" rIns="91440" bIns="45720" anchor="t">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prstClr val="black"/>
                </a:solidFill>
                <a:effectLst/>
                <a:uLnTx/>
                <a:uFillTx/>
                <a:latin typeface="Calibri"/>
                <a:ea typeface="Calibri"/>
                <a:cs typeface="Calibri"/>
              </a:rPr>
              <a:t>laptops</a:t>
            </a:r>
            <a:endParaRPr lang="en-US" sz="2400" b="1" i="0" u="none" strike="noStrike" kern="1200" cap="none" spc="0" normalizeH="0" baseline="0" noProof="0">
              <a:ln>
                <a:noFill/>
              </a:ln>
              <a:solidFill>
                <a:prstClr val="black"/>
              </a:solidFill>
              <a:effectLst/>
              <a:uLnTx/>
              <a:uFillTx/>
              <a:latin typeface="Calibri"/>
              <a:ea typeface="Calibri"/>
              <a:cs typeface="Calibri"/>
            </a:endParaRPr>
          </a:p>
        </p:txBody>
      </p:sp>
      <p:sp>
        <p:nvSpPr>
          <p:cNvPr id="11" name="Text Placeholder 3">
            <a:extLst>
              <a:ext uri="{FF2B5EF4-FFF2-40B4-BE49-F238E27FC236}">
                <a16:creationId xmlns:a16="http://schemas.microsoft.com/office/drawing/2014/main" id="{7F5CD44A-6A1F-6536-5DCF-7848CEB88DC1}"/>
              </a:ext>
            </a:extLst>
          </p:cNvPr>
          <p:cNvSpPr txBox="1">
            <a:spLocks/>
          </p:cNvSpPr>
          <p:nvPr/>
        </p:nvSpPr>
        <p:spPr>
          <a:xfrm>
            <a:off x="9931523" y="8377946"/>
            <a:ext cx="1719722" cy="443198"/>
          </a:xfrm>
          <a:prstGeom prst="rect">
            <a:avLst/>
          </a:prstGeom>
        </p:spPr>
        <p:txBody>
          <a:bodyPr wrap="square" lIns="0" tIns="45720" rIns="91440" bIns="45720" anchor="t">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prstClr val="black"/>
                </a:solidFill>
                <a:effectLst/>
                <a:uLnTx/>
                <a:uFillTx/>
                <a:latin typeface="Calibri"/>
                <a:ea typeface="Calibri"/>
                <a:cs typeface="Calibri"/>
              </a:rPr>
              <a:t>keyboards</a:t>
            </a:r>
            <a:endParaRPr lang="en-US" sz="2400" b="1" i="0" u="none" strike="noStrike" kern="1200" cap="none" spc="0" normalizeH="0" baseline="0" noProof="0">
              <a:ln>
                <a:noFill/>
              </a:ln>
              <a:solidFill>
                <a:prstClr val="black"/>
              </a:solidFill>
              <a:effectLst/>
              <a:uLnTx/>
              <a:uFillTx/>
              <a:latin typeface="Calibri"/>
              <a:ea typeface="Calibri"/>
              <a:cs typeface="Calibri"/>
            </a:endParaRPr>
          </a:p>
        </p:txBody>
      </p:sp>
      <p:sp>
        <p:nvSpPr>
          <p:cNvPr id="28" name="Text Placeholder 3">
            <a:extLst>
              <a:ext uri="{FF2B5EF4-FFF2-40B4-BE49-F238E27FC236}">
                <a16:creationId xmlns:a16="http://schemas.microsoft.com/office/drawing/2014/main" id="{0474D093-30F6-C53D-2C4E-616596B7DA68}"/>
              </a:ext>
            </a:extLst>
          </p:cNvPr>
          <p:cNvSpPr txBox="1">
            <a:spLocks/>
          </p:cNvSpPr>
          <p:nvPr/>
        </p:nvSpPr>
        <p:spPr>
          <a:xfrm>
            <a:off x="12117106" y="6020713"/>
            <a:ext cx="1173184" cy="443198"/>
          </a:xfrm>
          <a:prstGeom prst="rect">
            <a:avLst/>
          </a:prstGeom>
        </p:spPr>
        <p:txBody>
          <a:bodyPr wrap="square" lIns="0" tIns="45720" rIns="91440" bIns="45720" anchor="t">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prstClr val="black"/>
                </a:solidFill>
                <a:effectLst/>
                <a:uLnTx/>
                <a:uFillTx/>
                <a:latin typeface="Calibri"/>
                <a:ea typeface="Calibri"/>
                <a:cs typeface="Calibri"/>
              </a:rPr>
              <a:t>printers</a:t>
            </a:r>
            <a:endParaRPr lang="en-US" sz="2400" b="1" i="0" u="none" strike="noStrike" kern="1200" cap="none" spc="0" normalizeH="0" baseline="0" noProof="0">
              <a:ln>
                <a:noFill/>
              </a:ln>
              <a:solidFill>
                <a:prstClr val="black"/>
              </a:solidFill>
              <a:effectLst/>
              <a:uLnTx/>
              <a:uFillTx/>
              <a:latin typeface="Calibri"/>
              <a:ea typeface="Calibri"/>
              <a:cs typeface="Calibri"/>
            </a:endParaRPr>
          </a:p>
        </p:txBody>
      </p:sp>
      <p:pic>
        <p:nvPicPr>
          <p:cNvPr id="34" name="Graphic 38">
            <a:extLst>
              <a:ext uri="{FF2B5EF4-FFF2-40B4-BE49-F238E27FC236}">
                <a16:creationId xmlns:a16="http://schemas.microsoft.com/office/drawing/2014/main" id="{E4A135BE-E47F-34D5-47CB-2E12ADF7E7E2}"/>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1888350" y="4682014"/>
            <a:ext cx="1422909" cy="1200640"/>
          </a:xfrm>
          <a:prstGeom prst="rect">
            <a:avLst/>
          </a:prstGeom>
        </p:spPr>
      </p:pic>
      <p:pic>
        <p:nvPicPr>
          <p:cNvPr id="35" name="Graphic 39">
            <a:extLst>
              <a:ext uri="{FF2B5EF4-FFF2-40B4-BE49-F238E27FC236}">
                <a16:creationId xmlns:a16="http://schemas.microsoft.com/office/drawing/2014/main" id="{8C271298-EA1B-E995-BE66-DCB61D6A70ED}"/>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0020458" y="7057542"/>
            <a:ext cx="1458860" cy="1239528"/>
          </a:xfrm>
          <a:prstGeom prst="rect">
            <a:avLst/>
          </a:prstGeom>
        </p:spPr>
      </p:pic>
      <p:sp>
        <p:nvSpPr>
          <p:cNvPr id="53" name="Text Placeholder 3">
            <a:extLst>
              <a:ext uri="{FF2B5EF4-FFF2-40B4-BE49-F238E27FC236}">
                <a16:creationId xmlns:a16="http://schemas.microsoft.com/office/drawing/2014/main" id="{CF5BD199-3D81-CDEC-277F-8242BA3A7086}"/>
              </a:ext>
            </a:extLst>
          </p:cNvPr>
          <p:cNvSpPr txBox="1">
            <a:spLocks/>
          </p:cNvSpPr>
          <p:nvPr/>
        </p:nvSpPr>
        <p:spPr>
          <a:xfrm>
            <a:off x="13265904" y="6956972"/>
            <a:ext cx="1319675" cy="1495794"/>
          </a:xfrm>
          <a:prstGeom prst="rect">
            <a:avLst/>
          </a:prstGeom>
        </p:spPr>
        <p:txBody>
          <a:bodyPr wrap="square" lIns="0" tIns="45720" rIns="91440" bIns="45720" anchor="t">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defRPr/>
            </a:pPr>
            <a:r>
              <a:rPr lang="en-US" sz="2400" b="1" dirty="0">
                <a:solidFill>
                  <a:prstClr val="black"/>
                </a:solidFill>
                <a:latin typeface="Calibri"/>
                <a:ea typeface="Calibri"/>
                <a:cs typeface="Calibri"/>
              </a:rPr>
              <a:t>Smart watches &amp;</a:t>
            </a:r>
            <a:r>
              <a:rPr kumimoji="0" lang="en-US" sz="2400" b="1" i="0" u="none" strike="noStrike" kern="1200" cap="none" spc="0" normalizeH="0" baseline="0" noProof="0" dirty="0">
                <a:ln>
                  <a:noFill/>
                </a:ln>
                <a:solidFill>
                  <a:prstClr val="black"/>
                </a:solidFill>
                <a:effectLst/>
                <a:uLnTx/>
                <a:uFillTx/>
                <a:latin typeface="Calibri"/>
                <a:ea typeface="Calibri"/>
                <a:cs typeface="Calibri"/>
              </a:rPr>
              <a:t> fitness bands</a:t>
            </a:r>
            <a:endParaRPr lang="en-US" sz="2400" b="1" i="0" u="none" strike="noStrike" kern="1200" cap="none" spc="0" normalizeH="0" baseline="0" noProof="0" dirty="0">
              <a:ln>
                <a:noFill/>
              </a:ln>
              <a:solidFill>
                <a:prstClr val="black"/>
              </a:solidFill>
              <a:effectLst/>
              <a:uLnTx/>
              <a:uFillTx/>
              <a:latin typeface="Calibri"/>
              <a:ea typeface="Calibri"/>
              <a:cs typeface="Calibri"/>
            </a:endParaRPr>
          </a:p>
        </p:txBody>
      </p:sp>
      <p:pic>
        <p:nvPicPr>
          <p:cNvPr id="54" name="Graphic 45">
            <a:extLst>
              <a:ext uri="{FF2B5EF4-FFF2-40B4-BE49-F238E27FC236}">
                <a16:creationId xmlns:a16="http://schemas.microsoft.com/office/drawing/2014/main" id="{21A2F6E7-A26E-268E-0511-9297CE767FBE}"/>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3580705" y="5538617"/>
            <a:ext cx="688970" cy="1342604"/>
          </a:xfrm>
          <a:prstGeom prst="rect">
            <a:avLst/>
          </a:prstGeom>
        </p:spPr>
      </p:pic>
      <p:grpSp>
        <p:nvGrpSpPr>
          <p:cNvPr id="40" name="Group 39">
            <a:extLst>
              <a:ext uri="{FF2B5EF4-FFF2-40B4-BE49-F238E27FC236}">
                <a16:creationId xmlns:a16="http://schemas.microsoft.com/office/drawing/2014/main" id="{90CBC8FF-E9CB-D0A7-2C59-716FD53A2315}"/>
              </a:ext>
            </a:extLst>
          </p:cNvPr>
          <p:cNvGrpSpPr/>
          <p:nvPr/>
        </p:nvGrpSpPr>
        <p:grpSpPr>
          <a:xfrm>
            <a:off x="11315509" y="6886349"/>
            <a:ext cx="2405745" cy="2006322"/>
            <a:chOff x="10523728" y="4139652"/>
            <a:chExt cx="1011373" cy="843752"/>
          </a:xfrm>
        </p:grpSpPr>
        <p:sp>
          <p:nvSpPr>
            <p:cNvPr id="47" name="Text Placeholder 3">
              <a:extLst>
                <a:ext uri="{FF2B5EF4-FFF2-40B4-BE49-F238E27FC236}">
                  <a16:creationId xmlns:a16="http://schemas.microsoft.com/office/drawing/2014/main" id="{880BAAC6-A4BA-1CA3-D69A-722FFE1CADCE}"/>
                </a:ext>
              </a:extLst>
            </p:cNvPr>
            <p:cNvSpPr txBox="1">
              <a:spLocks/>
            </p:cNvSpPr>
            <p:nvPr/>
          </p:nvSpPr>
          <p:spPr>
            <a:xfrm>
              <a:off x="10523728" y="4797019"/>
              <a:ext cx="1011373" cy="186385"/>
            </a:xfrm>
            <a:prstGeom prst="rect">
              <a:avLst/>
            </a:prstGeom>
          </p:spPr>
          <p:txBody>
            <a:bodyPr wrap="square" lIns="0" tIns="45720" rIns="91440" bIns="45720" anchor="t">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prstClr val="black"/>
                  </a:solidFill>
                  <a:effectLst/>
                  <a:uLnTx/>
                  <a:uFillTx/>
                  <a:latin typeface="Calibri"/>
                  <a:ea typeface="Calibri"/>
                  <a:cs typeface="Calibri"/>
                </a:rPr>
                <a:t>mouse</a:t>
              </a:r>
            </a:p>
          </p:txBody>
        </p:sp>
        <p:pic>
          <p:nvPicPr>
            <p:cNvPr id="48" name="Graphic 54">
              <a:extLst>
                <a:ext uri="{FF2B5EF4-FFF2-40B4-BE49-F238E27FC236}">
                  <a16:creationId xmlns:a16="http://schemas.microsoft.com/office/drawing/2014/main" id="{B9841E08-3AD5-F085-992C-DC5EBC1E3F46}"/>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0856825" y="4139652"/>
              <a:ext cx="247650" cy="581025"/>
            </a:xfrm>
            <a:prstGeom prst="rect">
              <a:avLst/>
            </a:prstGeom>
          </p:spPr>
        </p:pic>
      </p:grpSp>
      <p:pic>
        <p:nvPicPr>
          <p:cNvPr id="57" name="Graphic 33">
            <a:extLst>
              <a:ext uri="{FF2B5EF4-FFF2-40B4-BE49-F238E27FC236}">
                <a16:creationId xmlns:a16="http://schemas.microsoft.com/office/drawing/2014/main" id="{82658935-D3E3-A162-DC2C-77DD1FEE8A7B}"/>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8907335" y="2518646"/>
            <a:ext cx="1713097" cy="1217328"/>
          </a:xfrm>
          <a:prstGeom prst="rect">
            <a:avLst/>
          </a:prstGeom>
        </p:spPr>
      </p:pic>
      <p:grpSp>
        <p:nvGrpSpPr>
          <p:cNvPr id="58" name="Group 57">
            <a:extLst>
              <a:ext uri="{FF2B5EF4-FFF2-40B4-BE49-F238E27FC236}">
                <a16:creationId xmlns:a16="http://schemas.microsoft.com/office/drawing/2014/main" id="{05FD44F0-9DDD-B66C-C461-58759B7C031E}"/>
              </a:ext>
            </a:extLst>
          </p:cNvPr>
          <p:cNvGrpSpPr/>
          <p:nvPr/>
        </p:nvGrpSpPr>
        <p:grpSpPr>
          <a:xfrm>
            <a:off x="9377074" y="4941932"/>
            <a:ext cx="2412752" cy="1976624"/>
            <a:chOff x="9377074" y="4941932"/>
            <a:chExt cx="1011373" cy="830277"/>
          </a:xfrm>
        </p:grpSpPr>
        <p:sp>
          <p:nvSpPr>
            <p:cNvPr id="59" name="Text Placeholder 3">
              <a:extLst>
                <a:ext uri="{FF2B5EF4-FFF2-40B4-BE49-F238E27FC236}">
                  <a16:creationId xmlns:a16="http://schemas.microsoft.com/office/drawing/2014/main" id="{E9F26BA0-6373-4FEE-39DC-5D023691382C}"/>
                </a:ext>
              </a:extLst>
            </p:cNvPr>
            <p:cNvSpPr txBox="1">
              <a:spLocks/>
            </p:cNvSpPr>
            <p:nvPr/>
          </p:nvSpPr>
          <p:spPr>
            <a:xfrm>
              <a:off x="9377074" y="5586045"/>
              <a:ext cx="1011373" cy="186164"/>
            </a:xfrm>
            <a:prstGeom prst="rect">
              <a:avLst/>
            </a:prstGeom>
          </p:spPr>
          <p:txBody>
            <a:bodyPr wrap="square" lIns="0" tIns="45720" rIns="91440" bIns="45720" anchor="t">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prstClr val="black"/>
                  </a:solidFill>
                  <a:effectLst/>
                  <a:uLnTx/>
                  <a:uFillTx/>
                  <a:latin typeface="Calibri"/>
                  <a:ea typeface="Calibri"/>
                  <a:cs typeface="Calibri"/>
                </a:rPr>
                <a:t>smart thermostat</a:t>
              </a:r>
              <a:endParaRPr lang="en-US" sz="2400" b="1" i="0" u="none" strike="noStrike" kern="1200" cap="none" spc="0" normalizeH="0" baseline="0" noProof="0">
                <a:ln>
                  <a:noFill/>
                </a:ln>
                <a:solidFill>
                  <a:prstClr val="black"/>
                </a:solidFill>
                <a:effectLst/>
                <a:uLnTx/>
                <a:uFillTx/>
                <a:latin typeface="Calibri"/>
                <a:ea typeface="Calibri"/>
                <a:cs typeface="Calibri"/>
              </a:endParaRPr>
            </a:p>
          </p:txBody>
        </p:sp>
        <p:pic>
          <p:nvPicPr>
            <p:cNvPr id="60" name="Graphic 51">
              <a:extLst>
                <a:ext uri="{FF2B5EF4-FFF2-40B4-BE49-F238E27FC236}">
                  <a16:creationId xmlns:a16="http://schemas.microsoft.com/office/drawing/2014/main" id="{C2BF84ED-3E9A-3BF3-4F14-7D7A62921C52}"/>
                </a:ext>
              </a:extLst>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9543885" y="4941932"/>
              <a:ext cx="594477" cy="594477"/>
            </a:xfrm>
            <a:prstGeom prst="rect">
              <a:avLst/>
            </a:prstGeom>
          </p:spPr>
        </p:pic>
      </p:grpSp>
      <p:sp>
        <p:nvSpPr>
          <p:cNvPr id="71" name="Text Placeholder 3">
            <a:extLst>
              <a:ext uri="{FF2B5EF4-FFF2-40B4-BE49-F238E27FC236}">
                <a16:creationId xmlns:a16="http://schemas.microsoft.com/office/drawing/2014/main" id="{01B0BACE-62D8-7180-AFC4-2FE0D1D16B5C}"/>
              </a:ext>
            </a:extLst>
          </p:cNvPr>
          <p:cNvSpPr txBox="1">
            <a:spLocks/>
          </p:cNvSpPr>
          <p:nvPr/>
        </p:nvSpPr>
        <p:spPr>
          <a:xfrm>
            <a:off x="14261673" y="4704562"/>
            <a:ext cx="1761111" cy="1144929"/>
          </a:xfrm>
          <a:prstGeom prst="rect">
            <a:avLst/>
          </a:prstGeom>
        </p:spPr>
        <p:txBody>
          <a:bodyPr wrap="square" lIns="0" tIns="45720" rIns="91440" bIns="45720" anchor="t">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prstClr val="black"/>
                </a:solidFill>
                <a:effectLst/>
                <a:uLnTx/>
                <a:uFillTx/>
                <a:latin typeface="Calibri"/>
                <a:ea typeface="Calibri"/>
                <a:cs typeface="ATT Aleck Sans Light" panose="020B0604020202020204" charset="0"/>
              </a:rPr>
              <a:t>smart home security cameras</a:t>
            </a:r>
            <a:endParaRPr lang="en-US" sz="2400" b="1" i="0" u="none" strike="noStrike" kern="1200" cap="none" spc="0" normalizeH="0" baseline="0" noProof="0">
              <a:ln>
                <a:noFill/>
              </a:ln>
              <a:solidFill>
                <a:prstClr val="black"/>
              </a:solidFill>
              <a:effectLst/>
              <a:uLnTx/>
              <a:uFillTx/>
              <a:latin typeface="Calibri"/>
              <a:ea typeface="Calibri"/>
              <a:cs typeface="ATT Aleck Sans Light" panose="020B0604020202020204" charset="0"/>
            </a:endParaRPr>
          </a:p>
        </p:txBody>
      </p:sp>
      <p:pic>
        <p:nvPicPr>
          <p:cNvPr id="72" name="Graphic 42">
            <a:extLst>
              <a:ext uri="{FF2B5EF4-FFF2-40B4-BE49-F238E27FC236}">
                <a16:creationId xmlns:a16="http://schemas.microsoft.com/office/drawing/2014/main" id="{F7BECE50-6A99-8333-24EE-14521F99F999}"/>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14558036" y="3639032"/>
            <a:ext cx="1392697" cy="996701"/>
          </a:xfrm>
          <a:prstGeom prst="rect">
            <a:avLst/>
          </a:prstGeom>
        </p:spPr>
      </p:pic>
      <p:grpSp>
        <p:nvGrpSpPr>
          <p:cNvPr id="62" name="Group 61">
            <a:extLst>
              <a:ext uri="{FF2B5EF4-FFF2-40B4-BE49-F238E27FC236}">
                <a16:creationId xmlns:a16="http://schemas.microsoft.com/office/drawing/2014/main" id="{3480DFA1-821F-6263-E1C9-FC41391D14A0}"/>
              </a:ext>
            </a:extLst>
          </p:cNvPr>
          <p:cNvGrpSpPr/>
          <p:nvPr/>
        </p:nvGrpSpPr>
        <p:grpSpPr>
          <a:xfrm>
            <a:off x="-133284" y="6344414"/>
            <a:ext cx="2342683" cy="2267999"/>
            <a:chOff x="7679405" y="1817957"/>
            <a:chExt cx="1011373" cy="974483"/>
          </a:xfrm>
        </p:grpSpPr>
        <p:sp>
          <p:nvSpPr>
            <p:cNvPr id="69" name="Text Placeholder 3">
              <a:extLst>
                <a:ext uri="{FF2B5EF4-FFF2-40B4-BE49-F238E27FC236}">
                  <a16:creationId xmlns:a16="http://schemas.microsoft.com/office/drawing/2014/main" id="{FF35F5D6-2A4D-641A-F450-D0CB7E551F13}"/>
                </a:ext>
              </a:extLst>
            </p:cNvPr>
            <p:cNvSpPr txBox="1">
              <a:spLocks/>
            </p:cNvSpPr>
            <p:nvPr/>
          </p:nvSpPr>
          <p:spPr>
            <a:xfrm>
              <a:off x="7679405" y="2451257"/>
              <a:ext cx="1011373" cy="341183"/>
            </a:xfrm>
            <a:prstGeom prst="rect">
              <a:avLst/>
            </a:prstGeom>
          </p:spPr>
          <p:txBody>
            <a:bodyPr wrap="square" lIns="0" tIns="45720" rIns="91440" bIns="45720" anchor="t">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prstClr val="black"/>
                  </a:solidFill>
                  <a:effectLst/>
                  <a:uLnTx/>
                  <a:uFillTx/>
                  <a:latin typeface="Calibri"/>
                  <a:ea typeface="Calibri"/>
                  <a:cs typeface="ATT Aleck Sans Light" panose="020B0604020202020204" charset="0"/>
                </a:rPr>
                <a:t>smart video doorbells</a:t>
              </a:r>
              <a:endParaRPr lang="en-US" sz="2400" b="1" i="0" u="none" strike="noStrike" kern="1200" cap="none" spc="0" normalizeH="0" baseline="0" noProof="0">
                <a:ln>
                  <a:noFill/>
                </a:ln>
                <a:solidFill>
                  <a:prstClr val="black"/>
                </a:solidFill>
                <a:effectLst/>
                <a:uLnTx/>
                <a:uFillTx/>
                <a:latin typeface="Calibri"/>
                <a:ea typeface="Calibri"/>
                <a:cs typeface="ATT Aleck Sans Light" panose="020B0604020202020204" charset="0"/>
              </a:endParaRPr>
            </a:p>
          </p:txBody>
        </p:sp>
        <p:pic>
          <p:nvPicPr>
            <p:cNvPr id="70" name="Graphic 48">
              <a:extLst>
                <a:ext uri="{FF2B5EF4-FFF2-40B4-BE49-F238E27FC236}">
                  <a16:creationId xmlns:a16="http://schemas.microsoft.com/office/drawing/2014/main" id="{118E82A6-FD58-A8B1-7FED-AF1267ED4D00}"/>
                </a:ext>
              </a:extLst>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7955668" y="1817957"/>
              <a:ext cx="352782" cy="581052"/>
            </a:xfrm>
            <a:prstGeom prst="rect">
              <a:avLst/>
            </a:prstGeom>
          </p:spPr>
        </p:pic>
      </p:grpSp>
      <p:sp>
        <p:nvSpPr>
          <p:cNvPr id="67" name="Text Placeholder 3">
            <a:extLst>
              <a:ext uri="{FF2B5EF4-FFF2-40B4-BE49-F238E27FC236}">
                <a16:creationId xmlns:a16="http://schemas.microsoft.com/office/drawing/2014/main" id="{9DC6167A-3C1A-DCB1-51D7-F64D59CCDE98}"/>
              </a:ext>
            </a:extLst>
          </p:cNvPr>
          <p:cNvSpPr txBox="1">
            <a:spLocks/>
          </p:cNvSpPr>
          <p:nvPr/>
        </p:nvSpPr>
        <p:spPr>
          <a:xfrm>
            <a:off x="13126388" y="2381575"/>
            <a:ext cx="2451101" cy="1144929"/>
          </a:xfrm>
          <a:prstGeom prst="rect">
            <a:avLst/>
          </a:prstGeom>
        </p:spPr>
        <p:txBody>
          <a:bodyPr wrap="square" lIns="0" tIns="45720" rIns="91440" bIns="45720" anchor="t">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defRPr/>
            </a:pPr>
            <a:r>
              <a:rPr kumimoji="0" lang="en-US" sz="2400" b="1" i="0" u="none" strike="noStrike" kern="1200" cap="none" spc="0" normalizeH="0" baseline="0" noProof="0">
                <a:ln>
                  <a:noFill/>
                </a:ln>
                <a:solidFill>
                  <a:prstClr val="black"/>
                </a:solidFill>
                <a:effectLst/>
                <a:uLnTx/>
                <a:uFillTx/>
                <a:latin typeface="Calibri"/>
                <a:ea typeface="Calibri"/>
                <a:cs typeface="ATT Aleck Sans Light" panose="020B0604020202020204" charset="0"/>
              </a:rPr>
              <a:t>smart smoke </a:t>
            </a:r>
            <a:r>
              <a:rPr lang="en-US" sz="2400" b="1">
                <a:solidFill>
                  <a:prstClr val="black"/>
                </a:solidFill>
                <a:latin typeface="Calibri"/>
                <a:ea typeface="Calibri"/>
                <a:cs typeface="ATT Aleck Sans Light" panose="020B0604020202020204" charset="0"/>
              </a:rPr>
              <a:t>&amp; </a:t>
            </a:r>
            <a:r>
              <a:rPr kumimoji="0" lang="en-US" sz="2400" b="1" i="0" u="none" strike="noStrike" kern="1200" cap="none" spc="0" normalizeH="0" baseline="0" noProof="0">
                <a:ln>
                  <a:noFill/>
                </a:ln>
                <a:solidFill>
                  <a:prstClr val="black"/>
                </a:solidFill>
                <a:effectLst/>
                <a:uLnTx/>
                <a:uFillTx/>
                <a:latin typeface="Calibri"/>
                <a:ea typeface="Calibri"/>
                <a:cs typeface="ATT Aleck Sans Light" panose="020B0604020202020204" charset="0"/>
              </a:rPr>
              <a:t>carbon monoxide detectors</a:t>
            </a:r>
            <a:endParaRPr lang="en-US" sz="2400" b="1" i="0" u="none" strike="noStrike" kern="1200" cap="none" spc="0" normalizeH="0" baseline="0" noProof="0">
              <a:ln>
                <a:noFill/>
              </a:ln>
              <a:solidFill>
                <a:prstClr val="black"/>
              </a:solidFill>
              <a:effectLst/>
              <a:uLnTx/>
              <a:uFillTx/>
              <a:latin typeface="Calibri"/>
              <a:ea typeface="Calibri"/>
              <a:cs typeface="ATT Aleck Sans Light" panose="020B0604020202020204" charset="0"/>
            </a:endParaRPr>
          </a:p>
        </p:txBody>
      </p:sp>
      <p:pic>
        <p:nvPicPr>
          <p:cNvPr id="68" name="Graphic 57">
            <a:extLst>
              <a:ext uri="{FF2B5EF4-FFF2-40B4-BE49-F238E27FC236}">
                <a16:creationId xmlns:a16="http://schemas.microsoft.com/office/drawing/2014/main" id="{32A7F4E5-B457-8CA5-F2CC-B3DF05649929}"/>
              </a:ext>
            </a:extLst>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13577525" y="989570"/>
            <a:ext cx="1297777" cy="1294064"/>
          </a:xfrm>
          <a:prstGeom prst="rect">
            <a:avLst/>
          </a:prstGeom>
        </p:spPr>
      </p:pic>
      <p:grpSp>
        <p:nvGrpSpPr>
          <p:cNvPr id="64" name="Group 63">
            <a:extLst>
              <a:ext uri="{FF2B5EF4-FFF2-40B4-BE49-F238E27FC236}">
                <a16:creationId xmlns:a16="http://schemas.microsoft.com/office/drawing/2014/main" id="{04D6A453-325C-3592-CE95-E1BF978B516F}"/>
              </a:ext>
            </a:extLst>
          </p:cNvPr>
          <p:cNvGrpSpPr/>
          <p:nvPr/>
        </p:nvGrpSpPr>
        <p:grpSpPr>
          <a:xfrm>
            <a:off x="14057602" y="6915458"/>
            <a:ext cx="2559898" cy="2121751"/>
            <a:chOff x="10421024" y="2865467"/>
            <a:chExt cx="1011373" cy="844547"/>
          </a:xfrm>
        </p:grpSpPr>
        <p:sp>
          <p:nvSpPr>
            <p:cNvPr id="65" name="Text Placeholder 3">
              <a:extLst>
                <a:ext uri="{FF2B5EF4-FFF2-40B4-BE49-F238E27FC236}">
                  <a16:creationId xmlns:a16="http://schemas.microsoft.com/office/drawing/2014/main" id="{9BFA0F2C-AE1C-C0E0-3382-FC01B8888E7A}"/>
                </a:ext>
              </a:extLst>
            </p:cNvPr>
            <p:cNvSpPr txBox="1">
              <a:spLocks/>
            </p:cNvSpPr>
            <p:nvPr/>
          </p:nvSpPr>
          <p:spPr>
            <a:xfrm>
              <a:off x="10421024" y="3406954"/>
              <a:ext cx="1011373" cy="303060"/>
            </a:xfrm>
            <a:prstGeom prst="rect">
              <a:avLst/>
            </a:prstGeom>
          </p:spPr>
          <p:txBody>
            <a:bodyPr wrap="square" lIns="0" tIns="45720" rIns="91440" bIns="45720" anchor="t">
              <a:spAutoFit/>
            </a:bodyPr>
            <a:lstStyle>
              <a:defPPr>
                <a:defRPr lang="en-US"/>
              </a:defPPr>
              <a:lvl1pPr marL="0" indent="0" algn="l" defTabSz="685800" rtl="0" eaLnBrk="1" latinLnBrk="0" hangingPunct="1">
                <a:lnSpc>
                  <a:spcPct val="95000"/>
                </a:lnSpc>
                <a:spcBef>
                  <a:spcPts val="600"/>
                </a:spcBef>
                <a:spcAft>
                  <a:spcPts val="600"/>
                </a:spcAft>
                <a:buFont typeface="Arial" panose="020B0604020202020204" pitchFamily="34" charset="0"/>
                <a:buNone/>
                <a:defRPr sz="1900" kern="1200">
                  <a:solidFill>
                    <a:schemeClr val="tx2"/>
                  </a:solidFill>
                  <a:latin typeface="+mn-lt"/>
                  <a:ea typeface="+mn-ea"/>
                  <a:cs typeface="+mn-cs"/>
                </a:defRPr>
              </a:lvl1pPr>
              <a:lvl2pPr marL="182880" indent="-182880" algn="l" defTabSz="685800" rtl="0" eaLnBrk="1" latinLnBrk="0" hangingPunct="1">
                <a:lnSpc>
                  <a:spcPct val="95000"/>
                </a:lnSpc>
                <a:spcBef>
                  <a:spcPts val="0"/>
                </a:spcBef>
                <a:buClr>
                  <a:schemeClr val="accent1"/>
                </a:buClr>
                <a:buSzPct val="90000"/>
                <a:buFont typeface="Arial" panose="020B0604020202020204" pitchFamily="34" charset="0"/>
                <a:buChar char="•"/>
                <a:defRPr sz="1700" kern="1200">
                  <a:solidFill>
                    <a:schemeClr val="tx2"/>
                  </a:solidFill>
                  <a:latin typeface="+mn-lt"/>
                  <a:ea typeface="+mn-ea"/>
                  <a:cs typeface="+mn-cs"/>
                </a:defRPr>
              </a:lvl2pPr>
              <a:lvl3pPr marL="365760" indent="-182880" algn="l" defTabSz="685800" rtl="0" eaLnBrk="1" latinLnBrk="0" hangingPunct="1">
                <a:lnSpc>
                  <a:spcPct val="95000"/>
                </a:lnSpc>
                <a:spcBef>
                  <a:spcPts val="300"/>
                </a:spcBef>
                <a:spcAft>
                  <a:spcPts val="300"/>
                </a:spcAft>
                <a:buClr>
                  <a:schemeClr val="accent2"/>
                </a:buClr>
                <a:buSzPct val="80000"/>
                <a:buFont typeface="Wingdings" panose="05000000000000000000" pitchFamily="2" charset="2"/>
                <a:buChar char="§"/>
                <a:defRPr sz="1500" kern="1200">
                  <a:solidFill>
                    <a:schemeClr val="tx2"/>
                  </a:solidFill>
                  <a:latin typeface="+mn-lt"/>
                  <a:ea typeface="+mn-ea"/>
                  <a:cs typeface="+mn-cs"/>
                </a:defRPr>
              </a:lvl3pPr>
              <a:lvl4pPr marL="548640" indent="-182880" algn="l" defTabSz="685800" rtl="0" eaLnBrk="1" latinLnBrk="0" hangingPunct="1">
                <a:lnSpc>
                  <a:spcPct val="95000"/>
                </a:lnSpc>
                <a:spcBef>
                  <a:spcPts val="300"/>
                </a:spcBef>
                <a:spcAft>
                  <a:spcPts val="300"/>
                </a:spcAft>
                <a:buClr>
                  <a:schemeClr val="accent3"/>
                </a:buClr>
                <a:buSzPct val="70000"/>
                <a:buFont typeface="Courier New" panose="02070309020205020404" pitchFamily="49" charset="0"/>
                <a:buChar char="o"/>
                <a:defRPr sz="1300" kern="1200">
                  <a:solidFill>
                    <a:schemeClr val="tx2"/>
                  </a:solidFill>
                  <a:latin typeface="+mn-lt"/>
                  <a:ea typeface="+mn-ea"/>
                  <a:cs typeface="+mn-cs"/>
                </a:defRPr>
              </a:lvl4pPr>
              <a:lvl5pPr marL="731520" indent="-182880" algn="l" defTabSz="685800" rtl="0" eaLnBrk="1" latinLnBrk="0" hangingPunct="1">
                <a:lnSpc>
                  <a:spcPct val="95000"/>
                </a:lnSpc>
                <a:spcBef>
                  <a:spcPts val="300"/>
                </a:spcBef>
                <a:spcAft>
                  <a:spcPts val="300"/>
                </a:spcAft>
                <a:buClr>
                  <a:schemeClr val="accent4"/>
                </a:buClr>
                <a:buSzPct val="60000"/>
                <a:buFont typeface="Arial" panose="020B0604020202020204" pitchFamily="34" charset="0"/>
                <a:buChar char="—"/>
                <a:defRPr sz="11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95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a:ln>
                    <a:noFill/>
                  </a:ln>
                  <a:solidFill>
                    <a:prstClr val="black"/>
                  </a:solidFill>
                  <a:effectLst/>
                  <a:uLnTx/>
                  <a:uFillTx/>
                  <a:latin typeface="Calibri"/>
                  <a:ea typeface="Calibri"/>
                  <a:cs typeface="ATT Aleck Sans Light" panose="020B0604020202020204" charset="0"/>
                </a:rPr>
                <a:t>smart light dimmers</a:t>
              </a:r>
              <a:endParaRPr lang="en-US" sz="2400" b="1" i="0" u="none" strike="noStrike" kern="1200" cap="none" spc="0" normalizeH="0" baseline="0" noProof="0">
                <a:ln>
                  <a:noFill/>
                </a:ln>
                <a:solidFill>
                  <a:prstClr val="black"/>
                </a:solidFill>
                <a:effectLst/>
                <a:uLnTx/>
                <a:uFillTx/>
                <a:latin typeface="Calibri"/>
                <a:ea typeface="Calibri"/>
                <a:cs typeface="ATT Aleck Sans Light" panose="020B0604020202020204" charset="0"/>
              </a:endParaRPr>
            </a:p>
          </p:txBody>
        </p:sp>
        <p:pic>
          <p:nvPicPr>
            <p:cNvPr id="66" name="Graphic 60">
              <a:extLst>
                <a:ext uri="{FF2B5EF4-FFF2-40B4-BE49-F238E27FC236}">
                  <a16:creationId xmlns:a16="http://schemas.microsoft.com/office/drawing/2014/main" id="{ABF97B2B-C09F-6233-E6F7-F80BB0B1E809}"/>
                </a:ext>
              </a:extLst>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10681525" y="2865467"/>
              <a:ext cx="419100" cy="514350"/>
            </a:xfrm>
            <a:prstGeom prst="rect">
              <a:avLst/>
            </a:prstGeom>
          </p:spPr>
        </p:pic>
      </p:grpSp>
    </p:spTree>
    <p:extLst>
      <p:ext uri="{BB962C8B-B14F-4D97-AF65-F5344CB8AC3E}">
        <p14:creationId xmlns:p14="http://schemas.microsoft.com/office/powerpoint/2010/main" val="2706178634"/>
      </p:ext>
    </p:extLst>
  </p:cSld>
  <p:clrMapOvr>
    <a:masterClrMapping/>
  </p:clrMapOvr>
</p:sld>
</file>

<file path=ppt/theme/theme1.xml><?xml version="1.0" encoding="utf-8"?>
<a:theme xmlns:a="http://schemas.openxmlformats.org/drawingml/2006/main" name="Office Theme">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27c1b06-62af-4e5f-98ec-3daf89cb728d" xsi:nil="true"/>
    <lcf76f155ced4ddcb4097134ff3c332f xmlns="12cb1056-1b7f-4935-aece-444f467b4ba0">
      <Terms xmlns="http://schemas.microsoft.com/office/infopath/2007/PartnerControls"/>
    </lcf76f155ced4ddcb4097134ff3c332f>
    <SharedWithUsers xmlns="d27c1b06-62af-4e5f-98ec-3daf89cb728d">
      <UserInfo>
        <DisplayName>Dani Dyson</DisplayName>
        <AccountId>2018</AccountId>
        <AccountType/>
      </UserInfo>
      <UserInfo>
        <DisplayName>Erika Mendez</DisplayName>
        <AccountId>47</AccountId>
        <AccountType/>
      </UserInfo>
      <UserInfo>
        <DisplayName>Joey Ruisi</DisplayName>
        <AccountId>1334</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4F1671E6B2F334CBF774F3DCC9FD428" ma:contentTypeVersion="17" ma:contentTypeDescription="Create a new document." ma:contentTypeScope="" ma:versionID="3938f6bab4508cd6da734bfc5914e4d8">
  <xsd:schema xmlns:xsd="http://www.w3.org/2001/XMLSchema" xmlns:xs="http://www.w3.org/2001/XMLSchema" xmlns:p="http://schemas.microsoft.com/office/2006/metadata/properties" xmlns:ns2="12cb1056-1b7f-4935-aece-444f467b4ba0" xmlns:ns3="d27c1b06-62af-4e5f-98ec-3daf89cb728d" targetNamespace="http://schemas.microsoft.com/office/2006/metadata/properties" ma:root="true" ma:fieldsID="9c96977fae3b7943e6cc9956b97bed6f" ns2:_="" ns3:_="">
    <xsd:import namespace="12cb1056-1b7f-4935-aece-444f467b4ba0"/>
    <xsd:import namespace="d27c1b06-62af-4e5f-98ec-3daf89cb728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cb1056-1b7f-4935-aece-444f467b4b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baa6bc26-8dc5-4c91-bed4-7e5f1f5a6b5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27c1b06-62af-4e5f-98ec-3daf89cb728d"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cea0f56-805a-4777-a58d-422bfdf805a7}" ma:internalName="TaxCatchAll" ma:showField="CatchAllData" ma:web="d27c1b06-62af-4e5f-98ec-3daf89cb728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7BA861C-0831-472B-9FC9-F49A1373907B}">
  <ds:schemaRefs>
    <ds:schemaRef ds:uri="0d3a3442-cccb-4308-a6de-1a2141e3ff0d"/>
    <ds:schemaRef ds:uri="12cb1056-1b7f-4935-aece-444f467b4ba0"/>
    <ds:schemaRef ds:uri="84a9a9fc-eba5-42ef-9c49-da444a477a8d"/>
    <ds:schemaRef ds:uri="d27c1b06-62af-4e5f-98ec-3daf89cb728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955CBCB-6B47-4086-AE97-FE7538F61F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2cb1056-1b7f-4935-aece-444f467b4ba0"/>
    <ds:schemaRef ds:uri="d27c1b06-62af-4e5f-98ec-3daf89cb728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4924D87-5626-4430-91A3-D9AA4609E7D5}">
  <ds:schemaRefs>
    <ds:schemaRef ds:uri="http://schemas.microsoft.com/sharepoint/v3/contenttype/forms"/>
  </ds:schemaRefs>
</ds:datastoreItem>
</file>

<file path=docMetadata/LabelInfo.xml><?xml version="1.0" encoding="utf-8"?>
<clbl:labelList xmlns:clbl="http://schemas.microsoft.com/office/2020/mipLabelMetadata">
  <clbl:label id="{2b80b92f-9448-407d-bb92-436ea878fe95}" enabled="1" method="Standard" siteId="{64e5ad32-cb04-44df-8896-bed5d7792429}" removed="0"/>
  <clbl:label id="{cf535dc0-73fc-41ea-a174-17f37ced7fe7}" enabled="0" method="" siteId="{cf535dc0-73fc-41ea-a174-17f37ced7fe7}" removed="1"/>
</clbl:labelList>
</file>

<file path=docProps/app.xml><?xml version="1.0" encoding="utf-8"?>
<Properties xmlns="http://schemas.openxmlformats.org/officeDocument/2006/extended-properties" xmlns:vt="http://schemas.openxmlformats.org/officeDocument/2006/docPropsVTypes">
  <Template>Office 2013 - 2022 Theme</Template>
  <TotalTime>5</TotalTime>
  <Words>2413</Words>
  <Application>Microsoft Office PowerPoint</Application>
  <PresentationFormat>Custom</PresentationFormat>
  <Paragraphs>281</Paragraphs>
  <Slides>14</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Arial Rounded MT Bold</vt:lpstr>
      <vt:lpstr>Arial,Sans-Serif</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 Dyson</dc:creator>
  <cp:lastModifiedBy>Michael Cahen</cp:lastModifiedBy>
  <cp:revision>4</cp:revision>
  <dcterms:created xsi:type="dcterms:W3CDTF">2024-01-11T20:08:10Z</dcterms:created>
  <dcterms:modified xsi:type="dcterms:W3CDTF">2025-05-21T13:43:25Z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0x010100C4F1671E6B2F334CBF774F3DCC9FD428</vt:lpwstr>
  </property>
  <property fmtid="{D5CDD505-2E9C-101B-9397-08002B2CF9AE}" pid="3" name="MediaServiceImageTags">
    <vt:lpwstr/>
  </property>
  <property fmtid="{D5CDD505-2E9C-101B-9397-08002B2CF9AE}" pid="4" name="ClassificationContentMarkingFooterLocations">
    <vt:lpwstr>Office Theme:8</vt:lpwstr>
  </property>
  <property fmtid="{D5CDD505-2E9C-101B-9397-08002B2CF9AE}" pid="5" name="ClassificationContentMarkingFooterText">
    <vt:lpwstr>Asurion Confidential</vt:lpwstr>
  </property>
</Properties>
</file>